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6" r:id="rId1"/>
  </p:sldMasterIdLst>
  <p:notesMasterIdLst>
    <p:notesMasterId r:id="rId11"/>
  </p:notesMasterIdLst>
  <p:handoutMasterIdLst>
    <p:handoutMasterId r:id="rId12"/>
  </p:handoutMasterIdLst>
  <p:sldIdLst>
    <p:sldId id="332" r:id="rId2"/>
    <p:sldId id="322" r:id="rId3"/>
    <p:sldId id="329" r:id="rId4"/>
    <p:sldId id="324" r:id="rId5"/>
    <p:sldId id="325" r:id="rId6"/>
    <p:sldId id="326" r:id="rId7"/>
    <p:sldId id="327" r:id="rId8"/>
    <p:sldId id="331" r:id="rId9"/>
    <p:sldId id="311"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4" autoAdjust="0"/>
    <p:restoredTop sz="94660"/>
  </p:normalViewPr>
  <p:slideViewPr>
    <p:cSldViewPr>
      <p:cViewPr varScale="1">
        <p:scale>
          <a:sx n="83" d="100"/>
          <a:sy n="83" d="100"/>
        </p:scale>
        <p:origin x="1546"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1412CA-F309-49CF-8871-B1A91033AE8A}" type="datetimeFigureOut">
              <a:rPr lang="en-US" smtClean="0"/>
              <a:pPr/>
              <a:t>2/15/2024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34081FC-FB90-4EC6-9175-0F47B0FDA624}" type="slidenum">
              <a:rPr lang="en-US" smtClean="0"/>
              <a:pPr/>
              <a:t>‹#›</a:t>
            </a:fld>
            <a:endParaRPr lang="en-US"/>
          </a:p>
        </p:txBody>
      </p:sp>
    </p:spTree>
    <p:extLst>
      <p:ext uri="{BB962C8B-B14F-4D97-AF65-F5344CB8AC3E}">
        <p14:creationId xmlns:p14="http://schemas.microsoft.com/office/powerpoint/2010/main" val="38290582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A6FD3ED-805E-4CF7-8557-51C16C2E5E1E}" type="datetimeFigureOut">
              <a:rPr lang="en-US" smtClean="0"/>
              <a:pPr/>
              <a:t>2/15/2024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F46B61-CDEB-41BA-8DA7-0FF81B27702D}" type="slidenum">
              <a:rPr lang="en-US" smtClean="0"/>
              <a:pPr/>
              <a:t>‹#›</a:t>
            </a:fld>
            <a:endParaRPr lang="en-US"/>
          </a:p>
        </p:txBody>
      </p:sp>
    </p:spTree>
    <p:extLst>
      <p:ext uri="{BB962C8B-B14F-4D97-AF65-F5344CB8AC3E}">
        <p14:creationId xmlns:p14="http://schemas.microsoft.com/office/powerpoint/2010/main" val="26868769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4F46B61-CDEB-41BA-8DA7-0FF81B27702D}" type="slidenum">
              <a:rPr lang="en-US" smtClean="0"/>
              <a:pPr/>
              <a:t>1</a:t>
            </a:fld>
            <a:endParaRPr lang="en-US"/>
          </a:p>
        </p:txBody>
      </p:sp>
    </p:spTree>
    <p:extLst>
      <p:ext uri="{BB962C8B-B14F-4D97-AF65-F5344CB8AC3E}">
        <p14:creationId xmlns:p14="http://schemas.microsoft.com/office/powerpoint/2010/main" val="2586599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34DA86-23D4-4175-9E3E-22F378AEB91D}"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637503237"/>
      </p:ext>
    </p:extLst>
  </p:cSld>
  <p:clrMapOvr>
    <a:masterClrMapping/>
  </p:clrMapOvr>
  <p:transition spd="slow">
    <p:wipe dir="d"/>
    <p:sndAc>
      <p:stSnd>
        <p:snd r:embed="rId1" name="applaus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15798-C0F0-4DBC-AE47-607DB9F467C9}"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2261803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15798-C0F0-4DBC-AE47-607DB9F467C9}"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894B7F4-6FB9-4C1D-B373-788FE6AC6087}"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88017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315798-C0F0-4DBC-AE47-607DB9F467C9}" type="datetime1">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6314460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315798-C0F0-4DBC-AE47-607DB9F467C9}" type="datetime1">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94B7F4-6FB9-4C1D-B373-788FE6AC6087}"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920519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315798-C0F0-4DBC-AE47-607DB9F467C9}" type="datetime1">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95907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0FC35-9B50-4CCB-8B1B-A1723EA1A617}"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2978555050"/>
      </p:ext>
    </p:extLst>
  </p:cSld>
  <p:clrMapOvr>
    <a:masterClrMapping/>
  </p:clrMapOvr>
  <p:transition spd="slow">
    <p:wipe dir="d"/>
    <p:sndAc>
      <p:stSnd>
        <p:snd r:embed="rId1" name="applaus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EEF9E-4D87-4AD5-95ED-5B4FA9494D10}"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4258797566"/>
      </p:ext>
    </p:extLst>
  </p:cSld>
  <p:clrMapOvr>
    <a:masterClrMapping/>
  </p:clrMapOvr>
  <p:transition spd="slow">
    <p:wipe dir="d"/>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BD27D-90C3-46F2-8335-B957128CC0D3}"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2227128820"/>
      </p:ext>
    </p:extLst>
  </p:cSld>
  <p:clrMapOvr>
    <a:masterClrMapping/>
  </p:clrMapOvr>
  <p:transition spd="slow">
    <p:wipe dir="d"/>
    <p:sndAc>
      <p:stSnd>
        <p:snd r:embed="rId1" name="applaus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2B4EA3-A37A-49E3-B45F-9CBF1BA3949F}" type="datetime1">
              <a:rPr lang="en-US" smtClean="0"/>
              <a:pPr/>
              <a:t>2/15/2024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3407637716"/>
      </p:ext>
    </p:extLst>
  </p:cSld>
  <p:clrMapOvr>
    <a:masterClrMapping/>
  </p:clrMapOvr>
  <p:transition spd="slow">
    <p:wipe dir="d"/>
    <p:sndAc>
      <p:stSnd>
        <p:snd r:embed="rId1" name="applaus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15798-C0F0-4DBC-AE47-607DB9F467C9}" type="datetime1">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2183302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3C7920-8381-4B14-99E1-D666D4E40D98}" type="datetime1">
              <a:rPr lang="en-US" smtClean="0"/>
              <a:pPr/>
              <a:t>2/15/2024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857670860"/>
      </p:ext>
    </p:extLst>
  </p:cSld>
  <p:clrMapOvr>
    <a:masterClrMapping/>
  </p:clrMapOvr>
  <p:transition spd="slow">
    <p:wipe dir="d"/>
    <p:sndAc>
      <p:stSnd>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3AEC3-BDEE-4B50-B892-AB99324F6B48}" type="datetime1">
              <a:rPr lang="en-US" smtClean="0"/>
              <a:pPr/>
              <a:t>2/15/2024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1926338476"/>
      </p:ext>
    </p:extLst>
  </p:cSld>
  <p:clrMapOvr>
    <a:masterClrMapping/>
  </p:clrMapOvr>
  <p:transition spd="slow">
    <p:wipe dir="d"/>
    <p:sndAc>
      <p:stSnd>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D1305-ED9B-4F4B-BC63-74BEDFF5F086}" type="datetime1">
              <a:rPr lang="en-US" smtClean="0"/>
              <a:pPr/>
              <a:t>2/15/2024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3923979609"/>
      </p:ext>
    </p:extLst>
  </p:cSld>
  <p:clrMapOvr>
    <a:masterClrMapping/>
  </p:clrMapOvr>
  <p:transition spd="slow">
    <p:wipe dir="d"/>
    <p:sndAc>
      <p:stSnd>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F5495-CB82-4133-98B5-14220E96499C}" type="datetime1">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617531993"/>
      </p:ext>
    </p:extLst>
  </p:cSld>
  <p:clrMapOvr>
    <a:masterClrMapping/>
  </p:clrMapOvr>
  <p:transition spd="slow">
    <p:wipe dir="d"/>
    <p:sndAc>
      <p:stSnd>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15798-C0F0-4DBC-AE47-607DB9F467C9}" type="datetime1">
              <a:rPr lang="en-US" smtClean="0"/>
              <a:pPr/>
              <a:t>2/15/2024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894B7F4-6FB9-4C1D-B373-788FE6AC6087}" type="slidenum">
              <a:rPr lang="en-US" smtClean="0"/>
              <a:pPr/>
              <a:t>‹#›</a:t>
            </a:fld>
            <a:endParaRPr lang="en-US"/>
          </a:p>
        </p:txBody>
      </p:sp>
    </p:spTree>
    <p:extLst>
      <p:ext uri="{BB962C8B-B14F-4D97-AF65-F5344CB8AC3E}">
        <p14:creationId xmlns:p14="http://schemas.microsoft.com/office/powerpoint/2010/main" val="21231071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B315798-C0F0-4DBC-AE47-607DB9F467C9}" type="datetime1">
              <a:rPr lang="en-US" smtClean="0"/>
              <a:pPr/>
              <a:t>2/15/2024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894B7F4-6FB9-4C1D-B373-788FE6AC6087}" type="slidenum">
              <a:rPr lang="en-US" smtClean="0"/>
              <a:pPr/>
              <a:t>‹#›</a:t>
            </a:fld>
            <a:endParaRPr lang="en-US"/>
          </a:p>
        </p:txBody>
      </p:sp>
    </p:spTree>
    <p:extLst>
      <p:ext uri="{BB962C8B-B14F-4D97-AF65-F5344CB8AC3E}">
        <p14:creationId xmlns:p14="http://schemas.microsoft.com/office/powerpoint/2010/main" val="2418401186"/>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 id="2147484898" r:id="rId12"/>
    <p:sldLayoutId id="2147484899" r:id="rId13"/>
    <p:sldLayoutId id="2147484900" r:id="rId14"/>
    <p:sldLayoutId id="2147484901" r:id="rId15"/>
    <p:sldLayoutId id="2147484902" r:id="rId16"/>
  </p:sldLayoutIdLst>
  <p:transition spd="slow">
    <p:wipe dir="d"/>
    <p:sndAc>
      <p:stSnd>
        <p:snd r:embed="rId18" name="applause.wav"/>
      </p:stSnd>
    </p:sndAc>
  </p:transition>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en.banglapedia.org/index.php/Shibganj_Upazila_(Bogra_District)"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20001" cy="609600"/>
          </a:xfrm>
        </p:spPr>
        <p:txBody>
          <a:bodyPr>
            <a:normAutofit/>
          </a:bodyPr>
          <a:lstStyle/>
          <a:p>
            <a:pPr algn="ctr"/>
            <a:r>
              <a:rPr lang="as-IN" sz="2400" b="1" dirty="0">
                <a:solidFill>
                  <a:srgbClr val="00B050"/>
                </a:solidFill>
                <a:latin typeface="var( --e-global-typography-primary-font-family )"/>
              </a:rPr>
              <a:t>শিবগঞ্জ উপজেলা (বগুড়া) কল্যাণ সমিতি</a:t>
            </a:r>
            <a:r>
              <a:rPr lang="en-US" sz="2400" b="1" dirty="0">
                <a:solidFill>
                  <a:srgbClr val="00B050"/>
                </a:solidFill>
                <a:latin typeface="var( --e-global-typography-primary-font-family )"/>
              </a:rPr>
              <a:t>, </a:t>
            </a:r>
            <a:r>
              <a:rPr lang="en-US" sz="2400" b="1" dirty="0" err="1">
                <a:solidFill>
                  <a:srgbClr val="00B050"/>
                </a:solidFill>
                <a:latin typeface="var( --e-global-typography-primary-font-family )"/>
              </a:rPr>
              <a:t>ঢাকা</a:t>
            </a:r>
            <a:r>
              <a:rPr lang="en-US" sz="2400" b="1" dirty="0">
                <a:solidFill>
                  <a:srgbClr val="00B050"/>
                </a:solidFill>
                <a:latin typeface="var( --e-global-typography-primary-font-family )"/>
              </a:rPr>
              <a:t>।</a:t>
            </a:r>
            <a:endParaRPr lang="en-US" sz="2400" dirty="0"/>
          </a:p>
        </p:txBody>
      </p:sp>
      <p:sp>
        <p:nvSpPr>
          <p:cNvPr id="3" name="Content Placeholder 2"/>
          <p:cNvSpPr>
            <a:spLocks noGrp="1"/>
          </p:cNvSpPr>
          <p:nvPr>
            <p:ph idx="1"/>
          </p:nvPr>
        </p:nvSpPr>
        <p:spPr>
          <a:xfrm>
            <a:off x="609598" y="1447800"/>
            <a:ext cx="6553201" cy="4958688"/>
          </a:xfrm>
        </p:spPr>
        <p:txBody>
          <a:bodyPr>
            <a:noAutofit/>
          </a:bodyPr>
          <a:lstStyle/>
          <a:p>
            <a:pPr marL="0" indent="0" algn="ctr">
              <a:buNone/>
            </a:pPr>
            <a:r>
              <a:rPr lang="en-US" sz="2400" b="1" dirty="0" err="1">
                <a:solidFill>
                  <a:srgbClr val="00B050"/>
                </a:solidFill>
                <a:latin typeface="SutonnyMJ" pitchFamily="2" charset="0"/>
                <a:cs typeface="SutonnyMJ" pitchFamily="2" charset="0"/>
              </a:rPr>
              <a:t>আয়-ব্যয়ের</a:t>
            </a:r>
            <a:r>
              <a:rPr lang="en-US" sz="2400" b="1" dirty="0">
                <a:solidFill>
                  <a:srgbClr val="00B050"/>
                </a:solidFill>
                <a:latin typeface="SutonnyMJ" pitchFamily="2" charset="0"/>
                <a:cs typeface="SutonnyMJ" pitchFamily="2" charset="0"/>
              </a:rPr>
              <a:t> </a:t>
            </a:r>
            <a:r>
              <a:rPr lang="en-US" sz="2400" b="1" dirty="0" err="1">
                <a:solidFill>
                  <a:srgbClr val="00B050"/>
                </a:solidFill>
                <a:latin typeface="SutonnyMJ" pitchFamily="2" charset="0"/>
                <a:cs typeface="SutonnyMJ" pitchFamily="2" charset="0"/>
              </a:rPr>
              <a:t>হিসাব</a:t>
            </a:r>
            <a:r>
              <a:rPr lang="en-US" sz="2400" b="1" dirty="0">
                <a:solidFill>
                  <a:srgbClr val="00B050"/>
                </a:solidFill>
                <a:latin typeface="SutonnyMJ" pitchFamily="2" charset="0"/>
                <a:cs typeface="SutonnyMJ" pitchFamily="2" charset="0"/>
              </a:rPr>
              <a:t> ২০২২-২০২৩ </a:t>
            </a:r>
            <a:br>
              <a:rPr lang="en-US" sz="2400" b="1" dirty="0">
                <a:solidFill>
                  <a:srgbClr val="00B050"/>
                </a:solidFill>
                <a:latin typeface="SutonnyMJ" pitchFamily="2" charset="0"/>
                <a:cs typeface="SutonnyMJ" pitchFamily="2" charset="0"/>
              </a:rPr>
            </a:br>
            <a:r>
              <a:rPr lang="en-US" sz="2400" b="1" dirty="0" err="1">
                <a:solidFill>
                  <a:srgbClr val="00B050"/>
                </a:solidFill>
                <a:latin typeface="SutonnyMJ" pitchFamily="2" charset="0"/>
                <a:cs typeface="SutonnyMJ" pitchFamily="2" charset="0"/>
              </a:rPr>
              <a:t>এবং</a:t>
            </a:r>
            <a:r>
              <a:rPr lang="en-US" sz="2400" b="1" dirty="0">
                <a:solidFill>
                  <a:srgbClr val="00B050"/>
                </a:solidFill>
                <a:latin typeface="SutonnyMJ" pitchFamily="2" charset="0"/>
                <a:cs typeface="SutonnyMJ" pitchFamily="2" charset="0"/>
              </a:rPr>
              <a:t> </a:t>
            </a:r>
            <a:br>
              <a:rPr lang="en-US" sz="2400" b="1" dirty="0">
                <a:solidFill>
                  <a:srgbClr val="00B050"/>
                </a:solidFill>
                <a:latin typeface="SutonnyMJ" pitchFamily="2" charset="0"/>
                <a:cs typeface="SutonnyMJ" pitchFamily="2" charset="0"/>
              </a:rPr>
            </a:br>
            <a:r>
              <a:rPr lang="en-US" sz="2400" b="1" dirty="0" err="1">
                <a:solidFill>
                  <a:srgbClr val="00B050"/>
                </a:solidFill>
                <a:latin typeface="SutonnyMJ" pitchFamily="2" charset="0"/>
                <a:cs typeface="SutonnyMJ" pitchFamily="2" charset="0"/>
              </a:rPr>
              <a:t>সম্ভাব্য</a:t>
            </a:r>
            <a:r>
              <a:rPr lang="en-US" sz="2400" b="1" dirty="0">
                <a:solidFill>
                  <a:srgbClr val="00B050"/>
                </a:solidFill>
                <a:latin typeface="SutonnyMJ" pitchFamily="2" charset="0"/>
                <a:cs typeface="SutonnyMJ" pitchFamily="2" charset="0"/>
              </a:rPr>
              <a:t> </a:t>
            </a:r>
            <a:r>
              <a:rPr lang="en-US" sz="2400" b="1" dirty="0" err="1">
                <a:solidFill>
                  <a:srgbClr val="00B050"/>
                </a:solidFill>
                <a:latin typeface="SutonnyMJ" pitchFamily="2" charset="0"/>
                <a:cs typeface="SutonnyMJ" pitchFamily="2" charset="0"/>
              </a:rPr>
              <a:t>বাজেট</a:t>
            </a:r>
            <a:r>
              <a:rPr lang="en-US" sz="2400" b="1" dirty="0">
                <a:solidFill>
                  <a:srgbClr val="00B050"/>
                </a:solidFill>
                <a:latin typeface="SutonnyMJ" pitchFamily="2" charset="0"/>
                <a:cs typeface="SutonnyMJ" pitchFamily="2" charset="0"/>
              </a:rPr>
              <a:t> ২০২৪ </a:t>
            </a:r>
            <a:r>
              <a:rPr lang="en-US" sz="2400" b="1" dirty="0" err="1">
                <a:solidFill>
                  <a:srgbClr val="00B050"/>
                </a:solidFill>
                <a:latin typeface="SutonnyMJ" pitchFamily="2" charset="0"/>
                <a:cs typeface="SutonnyMJ" pitchFamily="2" charset="0"/>
              </a:rPr>
              <a:t>উপস্থাপন</a:t>
            </a:r>
            <a:endParaRPr lang="en-US" sz="2400" b="1" dirty="0">
              <a:solidFill>
                <a:srgbClr val="00B050"/>
              </a:solidFill>
              <a:latin typeface="Nikosh" pitchFamily="2" charset="0"/>
              <a:cs typeface="Nikosh" pitchFamily="2" charset="0"/>
            </a:endParaRPr>
          </a:p>
          <a:p>
            <a:pPr marL="0" indent="0">
              <a:buNone/>
            </a:pPr>
            <a:endParaRPr lang="en-US" sz="2400" b="1" dirty="0">
              <a:solidFill>
                <a:srgbClr val="00B050"/>
              </a:solidFill>
              <a:latin typeface="Nikosh" pitchFamily="2" charset="0"/>
              <a:cs typeface="Nikosh" pitchFamily="2" charset="0"/>
            </a:endParaRPr>
          </a:p>
          <a:p>
            <a:pPr marL="0" indent="0">
              <a:buNone/>
            </a:pPr>
            <a:endParaRPr lang="en-US" sz="2400" b="1" dirty="0">
              <a:solidFill>
                <a:srgbClr val="00B050"/>
              </a:solidFill>
              <a:latin typeface="Nikosh" pitchFamily="2" charset="0"/>
              <a:cs typeface="Nikosh" pitchFamily="2" charset="0"/>
            </a:endParaRPr>
          </a:p>
          <a:p>
            <a:pPr marL="0" indent="0" algn="r">
              <a:buNone/>
            </a:pPr>
            <a:r>
              <a:rPr lang="en-US" sz="2400" b="1" dirty="0" err="1">
                <a:solidFill>
                  <a:srgbClr val="00B050"/>
                </a:solidFill>
                <a:latin typeface="Nikosh" pitchFamily="2" charset="0"/>
                <a:cs typeface="Nikosh" pitchFamily="2" charset="0"/>
              </a:rPr>
              <a:t>উপস্থাপনায়</a:t>
            </a:r>
            <a:r>
              <a:rPr lang="en-US" sz="2400" b="1" dirty="0">
                <a:solidFill>
                  <a:srgbClr val="00B050"/>
                </a:solidFill>
                <a:latin typeface="Nikosh" pitchFamily="2" charset="0"/>
                <a:cs typeface="Nikosh" pitchFamily="2" charset="0"/>
              </a:rPr>
              <a:t>: </a:t>
            </a:r>
            <a:br>
              <a:rPr lang="en-US" sz="2400" b="1" dirty="0">
                <a:solidFill>
                  <a:srgbClr val="00B050"/>
                </a:solidFill>
                <a:latin typeface="Nikosh" pitchFamily="2" charset="0"/>
                <a:cs typeface="Nikosh" pitchFamily="2" charset="0"/>
              </a:rPr>
            </a:br>
            <a:r>
              <a:rPr lang="en-US" sz="2400" b="1" dirty="0" err="1">
                <a:solidFill>
                  <a:srgbClr val="00B050"/>
                </a:solidFill>
                <a:latin typeface="Nikosh" pitchFamily="2" charset="0"/>
                <a:cs typeface="Nikosh" pitchFamily="2" charset="0"/>
              </a:rPr>
              <a:t>মো</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এনামুল</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হক</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কান্দু</a:t>
            </a:r>
            <a:r>
              <a:rPr lang="en-US" sz="2400" b="1" dirty="0">
                <a:solidFill>
                  <a:srgbClr val="00B050"/>
                </a:solidFill>
                <a:latin typeface="Nikosh" pitchFamily="2" charset="0"/>
                <a:cs typeface="Nikosh" pitchFamily="2" charset="0"/>
              </a:rPr>
              <a:t/>
            </a:r>
            <a:br>
              <a:rPr lang="en-US" sz="2400" b="1" dirty="0">
                <a:solidFill>
                  <a:srgbClr val="00B050"/>
                </a:solidFill>
                <a:latin typeface="Nikosh" pitchFamily="2" charset="0"/>
                <a:cs typeface="Nikosh" pitchFamily="2" charset="0"/>
              </a:rPr>
            </a:br>
            <a:r>
              <a:rPr lang="en-US" sz="2400" b="1" dirty="0" err="1">
                <a:solidFill>
                  <a:srgbClr val="00B050"/>
                </a:solidFill>
                <a:latin typeface="Nikosh" pitchFamily="2" charset="0"/>
                <a:cs typeface="Nikosh" pitchFamily="2" charset="0"/>
              </a:rPr>
              <a:t>কোষাধ্যক্ষ</a:t>
            </a:r>
            <a:r>
              <a:rPr lang="en-US" sz="2400" b="1" dirty="0">
                <a:solidFill>
                  <a:srgbClr val="00B050"/>
                </a:solidFill>
                <a:latin typeface="Nikosh" pitchFamily="2" charset="0"/>
                <a:cs typeface="Nikosh" pitchFamily="2" charset="0"/>
              </a:rPr>
              <a:t/>
            </a:r>
            <a:br>
              <a:rPr lang="en-US" sz="2400" b="1" dirty="0">
                <a:solidFill>
                  <a:srgbClr val="00B050"/>
                </a:solidFill>
                <a:latin typeface="Nikosh" pitchFamily="2" charset="0"/>
                <a:cs typeface="Nikosh" pitchFamily="2" charset="0"/>
              </a:rPr>
            </a:br>
            <a:r>
              <a:rPr lang="en-US" sz="2400" b="1" dirty="0" err="1">
                <a:solidFill>
                  <a:srgbClr val="00B050"/>
                </a:solidFill>
                <a:latin typeface="Nikosh" pitchFamily="2" charset="0"/>
                <a:cs typeface="Nikosh" pitchFamily="2" charset="0"/>
              </a:rPr>
              <a:t>শিবগন্জ</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উপজেলা</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বগুড়া</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কল্যাণ</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সমিতি</a:t>
            </a:r>
            <a:r>
              <a:rPr lang="en-US" sz="2400" b="1" dirty="0">
                <a:solidFill>
                  <a:srgbClr val="00B050"/>
                </a:solidFill>
                <a:latin typeface="Nikosh" pitchFamily="2" charset="0"/>
                <a:cs typeface="Nikosh" pitchFamily="2" charset="0"/>
              </a:rPr>
              <a:t>, </a:t>
            </a:r>
            <a:r>
              <a:rPr lang="en-US" sz="2400" b="1" dirty="0" err="1">
                <a:solidFill>
                  <a:srgbClr val="00B050"/>
                </a:solidFill>
                <a:latin typeface="Nikosh" pitchFamily="2" charset="0"/>
                <a:cs typeface="Nikosh" pitchFamily="2" charset="0"/>
              </a:rPr>
              <a:t>ঢাকা</a:t>
            </a:r>
            <a:r>
              <a:rPr lang="en-US" sz="2400" b="1" dirty="0">
                <a:solidFill>
                  <a:srgbClr val="00B050"/>
                </a:solidFill>
                <a:latin typeface="Nikosh" pitchFamily="2" charset="0"/>
                <a:cs typeface="Nikosh" pitchFamily="2" charset="0"/>
              </a:rPr>
              <a:t/>
            </a:r>
            <a:br>
              <a:rPr lang="en-US" sz="2400" b="1" dirty="0">
                <a:solidFill>
                  <a:srgbClr val="00B050"/>
                </a:solidFill>
                <a:latin typeface="Nikosh" pitchFamily="2" charset="0"/>
                <a:cs typeface="Nikosh" pitchFamily="2" charset="0"/>
              </a:rPr>
            </a:br>
            <a:r>
              <a:rPr lang="en-US" sz="2400" b="1" dirty="0">
                <a:solidFill>
                  <a:srgbClr val="00B050"/>
                </a:solidFill>
                <a:latin typeface="Nikosh" pitchFamily="2" charset="0"/>
                <a:cs typeface="Nikosh" pitchFamily="2" charset="0"/>
              </a:rPr>
              <a:t>ধানমন্ডি-২৭, ঢাকা-১২০৭।</a:t>
            </a:r>
            <a:endParaRPr lang="en-US" sz="2400" dirty="0"/>
          </a:p>
        </p:txBody>
      </p:sp>
      <p:sp>
        <p:nvSpPr>
          <p:cNvPr id="4" name="Slide Number Placeholder 3"/>
          <p:cNvSpPr>
            <a:spLocks noGrp="1"/>
          </p:cNvSpPr>
          <p:nvPr>
            <p:ph type="sldNum" sz="quarter" idx="12"/>
          </p:nvPr>
        </p:nvSpPr>
        <p:spPr/>
        <p:txBody>
          <a:bodyPr/>
          <a:lstStyle/>
          <a:p>
            <a:fld id="{7894B7F4-6FB9-4C1D-B373-788FE6AC6087}" type="slidenum">
              <a:rPr lang="en-US" smtClean="0"/>
              <a:pPr/>
              <a:t>1</a:t>
            </a:fld>
            <a:endParaRPr lang="en-US"/>
          </a:p>
        </p:txBody>
      </p:sp>
      <p:pic>
        <p:nvPicPr>
          <p:cNvPr id="7" name="JOKHON_THAMBE_KOLAHOL_যখন_থামবে_কোলাহল_by_রুনা_লায়লা(128k)">
            <a:hlinkClick r:id="" action="ppaction://media"/>
            <a:extLst>
              <a:ext uri="{FF2B5EF4-FFF2-40B4-BE49-F238E27FC236}">
                <a16:creationId xmlns:a16="http://schemas.microsoft.com/office/drawing/2014/main" id="{1AA2AA25-8893-1FFE-D39E-DDF67EDB06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86198" y="5943600"/>
            <a:ext cx="609600" cy="609600"/>
          </a:xfrm>
          <a:prstGeom prst="rect">
            <a:avLst/>
          </a:prstGeom>
        </p:spPr>
      </p:pic>
    </p:spTree>
    <p:extLst>
      <p:ext uri="{BB962C8B-B14F-4D97-AF65-F5344CB8AC3E}">
        <p14:creationId xmlns:p14="http://schemas.microsoft.com/office/powerpoint/2010/main" val="528824458"/>
      </p:ext>
    </p:extLst>
  </p:cSld>
  <p:clrMapOvr>
    <a:masterClrMapping/>
  </p:clrMapOvr>
  <p:transition spd="slow" advClick="0" advTm="30000">
    <p:wipe dir="d"/>
    <p:sndAc>
      <p:stSnd>
        <p:snd r:embed="rId5"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s-IN" dirty="0">
                <a:solidFill>
                  <a:srgbClr val="00B050"/>
                </a:solidFill>
              </a:rPr>
              <a:t>প্রেক্ষাপট</a:t>
            </a:r>
            <a:endParaRPr lang="en-US"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pPr marL="0" marR="0" algn="just">
              <a:spcBef>
                <a:spcPts val="0"/>
              </a:spcBef>
              <a:spcAft>
                <a:spcPts val="0"/>
              </a:spcAft>
            </a:pPr>
            <a:r>
              <a:rPr lang="as-IN" sz="1800" b="0" i="0" dirty="0">
                <a:solidFill>
                  <a:srgbClr val="0070C0"/>
                </a:solidFill>
                <a:effectLst/>
                <a:latin typeface="Nikosh" panose="02000000000000000000" pitchFamily="2" charset="0"/>
              </a:rPr>
              <a:t>ইতিহাস ও ঐতিহ্যের স্মৃতি বহনকারী প্রাচীন বাংলার রাজধানী পূড্রনগর খ্যাত ইসলামের প্রচারক ও মহান সাধক হযরত শাহ্ সুলতান মাহামুদ বলখী সওয়র (রহঃ) এর স্মৃতি বিজারিত ঐতিহাসিক মহাস্থানগড় অধ্যুষিত শিবগঞ্জ উপজেলা। বাংলাদেশের আর্থ-সামাজিক, রাজনৈতিক ও সাংস্কৃতিকভাবে অত্যন্ত গুরুত্বপূন উত্তরবঙ্গের প্রবেশদ্বার বগুড়া জেলার একটি অন্যতম সমৃদ্ব উপজেলা শিবগঞ্জ। উপজেলা শিবগঞ্জ ১২টি ইউনিয়ন নিয়ে গঠিত। উপজেলার আয়তন ৩১৪.০৯ বর্গ কিঃমিঃ ও জনসংখ্যা </a:t>
            </a:r>
            <a:r>
              <a:rPr lang="as-IN" sz="1800" b="0" i="0" u="none" strike="noStrike" dirty="0">
                <a:solidFill>
                  <a:srgbClr val="0070C0"/>
                </a:solidFill>
                <a:effectLst/>
                <a:latin typeface="Nikosh" panose="02000000000000000000" pitchFamily="2" charset="0"/>
                <a:hlinkClick r:id="rId3">
                  <a:extLst>
                    <a:ext uri="{A12FA001-AC4F-418D-AE19-62706E023703}">
                      <ahyp:hlinkClr xmlns:ahyp="http://schemas.microsoft.com/office/drawing/2018/hyperlinkcolor" xmlns="" val="tx"/>
                    </a:ext>
                  </a:extLst>
                </a:hlinkClick>
              </a:rPr>
              <a:t>৩,৫২,৪১৫</a:t>
            </a:r>
            <a:r>
              <a:rPr lang="as-IN" sz="1800" b="0" i="0" dirty="0">
                <a:solidFill>
                  <a:srgbClr val="0070C0"/>
                </a:solidFill>
                <a:effectLst/>
                <a:latin typeface="Nikosh" panose="02000000000000000000" pitchFamily="2" charset="0"/>
              </a:rPr>
              <a:t>। কৃষিই এই উপজেলার প্রধান উপজীব্য।</a:t>
            </a:r>
            <a:endParaRPr lang="as-IN" b="0" i="0" dirty="0">
              <a:solidFill>
                <a:srgbClr val="0070C0"/>
              </a:solidFill>
              <a:effectLst/>
              <a:latin typeface="Roboto" panose="02000000000000000000" pitchFamily="2" charset="0"/>
            </a:endParaRPr>
          </a:p>
          <a:p>
            <a:pPr marL="0" marR="0" algn="just">
              <a:spcBef>
                <a:spcPts val="0"/>
              </a:spcBef>
              <a:spcAft>
                <a:spcPts val="0"/>
              </a:spcAft>
            </a:pPr>
            <a:r>
              <a:rPr lang="as-IN" sz="1800" b="0" i="0" dirty="0">
                <a:solidFill>
                  <a:srgbClr val="0070C0"/>
                </a:solidFill>
                <a:effectLst/>
                <a:latin typeface="Nikosh" panose="02000000000000000000" pitchFamily="2" charset="0"/>
              </a:rPr>
              <a:t>ব্যবসা,বানিজ্য,চাকুরী,শিক্ষা,চিকিৎসা ইত্যাদি নানাবিধ কাজে শিবগঞ্জ উপজেলার বহুসংখ্যক অধিবাসী ঢাকায় কর্মরত। ঢাকায় বসবাসকারী শিবগঞ্জ উপজেলার অধিবাসীদের মধ্যে পারস্পারিক যোগাযোগ ও সৌহার্দ্যপূর্ণ সম্পর্ক গড়ে তোলা এবং সম্মিলিত প্রচেষ্ঠায় উপজেলার আর্থ-সামাজিক,শিক্ষা, চিকিৎসার উন্নয়নে এবং উন্নত সমৃদ্ধ দেশ গড়ার অংশীদার হতে ৩০ নভেম্বর ২০১৮ইং ঢাকাস্থ শিবগঞ্জ উপজেলাবাসীদের এক ঈদ-পূর্নমিলনী ও আলোচনা সভায় সর্ব সম্মতিক্রমে শিবগঞ্জ উপজেলা (বগুড়া) কল্যাণ সমিতি ঢাকা গঠিত হয়। উক্ত সভায় আহব্বায়ক কমিটি এবং গঠনতন্ত্র উপ-কমিটি গঠিত হয়। আহব্বায়ক কমিটি ২০ সেপ্টম্বর ২০১৯ইং এক সধারণ সভার আয়োজন করে। উক্ত সভায় গঠনতন্ত্রের খসড়া কপি উপস্থাপন করা হয়। দীর্ঘ আলোচনার পর সংশোধন পূর্বক চূড়ান্ত গঠনতন্ত্র সর্ব সম্মতিক্রমে অনুমোদন হয়। উক্ত সভায় সর্ব সমর্থনে দুই বৎসর মেয়াদী ২৭ সদস্য বিশিষ্ট একটি কার্যকরী পরিষদ গঠিত হয়।</a:t>
            </a:r>
            <a:endParaRPr lang="as-IN" b="0" i="0" dirty="0">
              <a:solidFill>
                <a:srgbClr val="0070C0"/>
              </a:solidFill>
              <a:effectLst/>
              <a:latin typeface="Roboto" panose="02000000000000000000" pitchFamily="2" charset="0"/>
            </a:endParaRPr>
          </a:p>
          <a:p>
            <a:pPr algn="l"/>
            <a:r>
              <a:rPr lang="as-IN" sz="1800" b="0" i="0" dirty="0">
                <a:solidFill>
                  <a:srgbClr val="0070C0"/>
                </a:solidFill>
                <a:effectLst/>
                <a:latin typeface="Nikosh" panose="02000000000000000000" pitchFamily="2" charset="0"/>
              </a:rPr>
              <a:t>শিবগঞ্জ উপজেলা (বগুড়া) কল্যাণ সমিতি, ঢাকা । এই </a:t>
            </a:r>
            <a:r>
              <a:rPr lang="as-IN" sz="1800" b="0" i="0" dirty="0">
                <a:solidFill>
                  <a:srgbClr val="0070C0"/>
                </a:solidFill>
                <a:effectLst/>
                <a:latin typeface="Roboto" panose="02000000000000000000" pitchFamily="2" charset="0"/>
              </a:rPr>
              <a:t>সমিতিটি সমাজসেবা অধিদপ্তর, ঢাকা কর্তৃক ২৪/০১/২০২৩ তারিখে নিবন্ধন প্রাপ্ত হয়। নিবন্ধনকৃত প্রতিষ্ঠানটির নিবন্ধন নম্বর : ঢ-০৯৯৭৮ </a:t>
            </a:r>
            <a:r>
              <a:rPr lang="as-IN" sz="1800" b="0" i="0" dirty="0">
                <a:solidFill>
                  <a:srgbClr val="993300"/>
                </a:solidFill>
                <a:effectLst/>
                <a:latin typeface="Roboto" panose="02000000000000000000" pitchFamily="2" charset="0"/>
              </a:rPr>
              <a:t>।</a:t>
            </a:r>
            <a:endParaRPr lang="as-IN" sz="1800" b="0" i="0" dirty="0">
              <a:solidFill>
                <a:srgbClr val="7A7A7A"/>
              </a:solidFill>
              <a:effectLst/>
              <a:latin typeface="Roboto" panose="02000000000000000000" pitchFamily="2" charset="0"/>
            </a:endParaRPr>
          </a:p>
          <a:p>
            <a:pPr marL="0" marR="0" indent="0" algn="just">
              <a:spcBef>
                <a:spcPts val="0"/>
              </a:spcBef>
              <a:spcAft>
                <a:spcPts val="0"/>
              </a:spcAft>
              <a:buNone/>
              <a:tabLst>
                <a:tab pos="1209675" algn="l"/>
              </a:tabLst>
            </a:pPr>
            <a:r>
              <a:rPr lang="en-US" sz="1800" dirty="0">
                <a:effectLst/>
                <a:latin typeface="SutonnyMJ" pitchFamily="2" charset="0"/>
                <a:ea typeface="SutonnyMJ" pitchFamily="2" charset="0"/>
              </a:rPr>
              <a:t> </a:t>
            </a:r>
            <a:endParaRPr lang="en-US" sz="1800" dirty="0">
              <a:effectLst/>
              <a:latin typeface="Times New Roman" panose="02020603050405020304" pitchFamily="18" charset="0"/>
              <a:ea typeface="Times New Roman" panose="02020603050405020304" pitchFamily="18" charset="0"/>
            </a:endParaRPr>
          </a:p>
          <a:p>
            <a:pPr algn="just"/>
            <a:endParaRPr lang="en-US" dirty="0">
              <a:solidFill>
                <a:srgbClr val="0070C0"/>
              </a:solidFill>
              <a:latin typeface="Nikosh" pitchFamily="2" charset="0"/>
              <a:cs typeface="Nikosh" pitchFamily="2" charset="0"/>
            </a:endParaRPr>
          </a:p>
        </p:txBody>
      </p:sp>
      <p:sp>
        <p:nvSpPr>
          <p:cNvPr id="4" name="Slide Number Placeholder 3"/>
          <p:cNvSpPr>
            <a:spLocks noGrp="1"/>
          </p:cNvSpPr>
          <p:nvPr>
            <p:ph type="sldNum" sz="quarter" idx="12"/>
          </p:nvPr>
        </p:nvSpPr>
        <p:spPr/>
        <p:txBody>
          <a:bodyPr/>
          <a:lstStyle/>
          <a:p>
            <a:fld id="{7894B7F4-6FB9-4C1D-B373-788FE6AC6087}" type="slidenum">
              <a:rPr lang="en-US" smtClean="0"/>
              <a:pPr/>
              <a:t>2</a:t>
            </a:fld>
            <a:endParaRPr lang="en-US"/>
          </a:p>
        </p:txBody>
      </p:sp>
    </p:spTree>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2000"/>
                                        <p:tgtEl>
                                          <p:spTgt spid="3">
                                            <p:txEl>
                                              <p:pRg st="0" end="0"/>
                                            </p:txEl>
                                          </p:spTgt>
                                        </p:tgtEl>
                                      </p:cBhvr>
                                    </p:animEffect>
                                    <p:anim calcmode="lin" valueType="num">
                                      <p:cBhvr>
                                        <p:cTn id="3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1"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2000"/>
                                        <p:tgtEl>
                                          <p:spTgt spid="3">
                                            <p:txEl>
                                              <p:pRg st="1" end="1"/>
                                            </p:txEl>
                                          </p:spTgt>
                                        </p:tgtEl>
                                      </p:cBhvr>
                                    </p:animEffect>
                                    <p:anim calcmode="lin" valueType="num">
                                      <p:cBhvr>
                                        <p:cTn id="3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1"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2000"/>
                                        <p:tgtEl>
                                          <p:spTgt spid="3">
                                            <p:txEl>
                                              <p:pRg st="2" end="2"/>
                                            </p:txEl>
                                          </p:spTgt>
                                        </p:tgtEl>
                                      </p:cBhvr>
                                    </p:animEffect>
                                    <p:anim calcmode="lin" valueType="num">
                                      <p:cBhvr>
                                        <p:cTn id="4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1"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2000"/>
                                        <p:tgtEl>
                                          <p:spTgt spid="3">
                                            <p:txEl>
                                              <p:pRg st="3" end="3"/>
                                            </p:txEl>
                                          </p:spTgt>
                                        </p:tgtEl>
                                      </p:cBhvr>
                                    </p:animEffect>
                                    <p:anim calcmode="lin" valueType="num">
                                      <p:cBhvr>
                                        <p:cTn id="5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00B050"/>
                </a:solidFill>
                <a:latin typeface="SutonnyMJ" pitchFamily="2" charset="0"/>
                <a:cs typeface="SutonnyMJ" pitchFamily="2" charset="0"/>
              </a:rPr>
              <a:t>ভুমিকাঃ</a:t>
            </a:r>
            <a:endParaRPr lang="en-US" dirty="0"/>
          </a:p>
        </p:txBody>
      </p:sp>
      <p:sp>
        <p:nvSpPr>
          <p:cNvPr id="3" name="Content Placeholder 2"/>
          <p:cNvSpPr>
            <a:spLocks noGrp="1"/>
          </p:cNvSpPr>
          <p:nvPr>
            <p:ph idx="1"/>
          </p:nvPr>
        </p:nvSpPr>
        <p:spPr/>
        <p:txBody>
          <a:bodyPr>
            <a:normAutofit fontScale="92500" lnSpcReduction="10000"/>
          </a:bodyPr>
          <a:lstStyle/>
          <a:p>
            <a:pPr algn="just"/>
            <a:r>
              <a:rPr lang="as-IN" dirty="0">
                <a:solidFill>
                  <a:srgbClr val="7030A0"/>
                </a:solidFill>
                <a:latin typeface="NikoshBAN" panose="02000000000000000000" pitchFamily="2" charset="0"/>
                <a:cs typeface="NikoshBAN" panose="02000000000000000000" pitchFamily="2" charset="0"/>
              </a:rPr>
              <a:t>“শিবগঞ্জ উপজেলা (বগুড়া) কল্যাণ সমিতি, ঢাকা”,  বগুড়া, শিবগঞ্জবাসী ঢাকায় অবস্থানরত সকল স্তরের পেশাজীবী ও পাবলিক বিশ্ববিদ্যালয়, প্রকৌশল বিশ্ববিদ্যালয়, কৃষি  বিশ্ববিদ্যালয়, জাতীয় বিশ্ববিদ্যালয়, প্রাইভেট বিশ্ববিদ্যালয়, মেডিকেল বিশ্ববিদ্যালয় ও মেডিকেল কলেজ সমূহ এবং অন্যান্য কলেজ ও বিশ্ববিদ্যালয় সমূহের স্নাতক ও স্নাতকোত্তর-এ অধ্যয়নরত “বগুড়া, শিবগঞ্জ উপজেলার” ছাত্রছাত্রীরা ও “ঢাকাস্থ শিবগঞ্জ উপজেলাবাসী”দের একটি সম্পূর্ণ অরাজনৈতিক ও শিক্ষা সহায়ক এবং সহযোগিতা মুলক একটা সমিতি । সূতরাং এই সমিতিটি ঢাকাস্থ সকল ছাত্র ছাত্রীর তথা সকল স্তরের পেশাজীবীর “অনলাইন” যোগাযোগের মাধ্যম হিসেবে ব্যাবহৃত হবে। এই পেইজটি সম্পূর্ণ অরাজনৈতিক, অসাম্প্রদায়িক ও শিক্ষা সহায়ক। সেহুতু আমরা পারস্পারিক পরিচিতি, সহযোগীতা ও সৌহার্দপূর্ণ পরিবেশের মাধ্যমে মেধা ও সুপ্ত প্রতিভা বিকাশের সুযোগ সৃষ্টি করে শিক্ষাসহ অন্যান্য ক্ষেত্রে শিবগঞ্জ উপজেলার সবাই একে অপরের প্রতি সহযোগিতার হাত বাড়িয়ে দিব ইনশাআল্লাহ। সবাইকে ধন্যবাদ।</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সুতারাং</a:t>
            </a:r>
            <a:r>
              <a:rPr lang="en-US" dirty="0">
                <a:solidFill>
                  <a:srgbClr val="7030A0"/>
                </a:solidFill>
                <a:latin typeface="NikoshBAN" panose="02000000000000000000" pitchFamily="2" charset="0"/>
                <a:cs typeface="NikoshBAN" panose="02000000000000000000" pitchFamily="2" charset="0"/>
              </a:rPr>
              <a:t> </a:t>
            </a:r>
            <a:r>
              <a:rPr lang="as-IN" dirty="0">
                <a:solidFill>
                  <a:srgbClr val="7030A0"/>
                </a:solidFill>
                <a:latin typeface="NikoshBAN" panose="02000000000000000000" pitchFamily="2" charset="0"/>
                <a:cs typeface="NikoshBAN" panose="02000000000000000000" pitchFamily="2" charset="0"/>
              </a:rPr>
              <a:t>শিবগঞ্জ উপজেলা (বগুড়া) কল্যাণ সমিতি,</a:t>
            </a:r>
            <a:r>
              <a:rPr lang="en-US" dirty="0">
                <a:solidFill>
                  <a:srgbClr val="7030A0"/>
                </a:solidFill>
                <a:latin typeface="NikoshBAN" panose="02000000000000000000" pitchFamily="2" charset="0"/>
                <a:cs typeface="NikoshBAN" panose="02000000000000000000" pitchFamily="2" charset="0"/>
              </a:rPr>
              <a:t> </a:t>
            </a:r>
            <a:r>
              <a:rPr lang="as-IN" dirty="0">
                <a:solidFill>
                  <a:srgbClr val="7030A0"/>
                </a:solidFill>
                <a:latin typeface="NikoshBAN" panose="02000000000000000000" pitchFamily="2" charset="0"/>
                <a:cs typeface="NikoshBAN" panose="02000000000000000000" pitchFamily="2" charset="0"/>
              </a:rPr>
              <a:t>ঢাকা।</a:t>
            </a:r>
            <a:br>
              <a:rPr lang="as-IN" dirty="0">
                <a:solidFill>
                  <a:srgbClr val="7030A0"/>
                </a:solidFill>
                <a:latin typeface="NikoshBAN" panose="02000000000000000000" pitchFamily="2" charset="0"/>
                <a:cs typeface="NikoshBAN" panose="02000000000000000000" pitchFamily="2" charset="0"/>
              </a:rPr>
            </a:br>
            <a:r>
              <a:rPr lang="en-US" dirty="0" err="1">
                <a:solidFill>
                  <a:srgbClr val="7030A0"/>
                </a:solidFill>
                <a:latin typeface="NikoshBAN" panose="02000000000000000000" pitchFamily="2" charset="0"/>
                <a:cs typeface="NikoshBAN" panose="02000000000000000000" pitchFamily="2" charset="0"/>
              </a:rPr>
              <a:t>সবার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কাছে</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একটা</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মাইলফলক</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হিসেবে</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কাজ</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করবে</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বলে</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আমরা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বিশ্বাস</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করি</a:t>
            </a:r>
            <a:r>
              <a:rPr lang="en-US" dirty="0">
                <a:solidFill>
                  <a:srgbClr val="7030A0"/>
                </a:solidFill>
                <a:latin typeface="NikoshBAN" panose="02000000000000000000" pitchFamily="2" charset="0"/>
                <a:cs typeface="NikoshBAN" panose="02000000000000000000" pitchFamily="2" charset="0"/>
              </a:rPr>
              <a:t>।</a:t>
            </a:r>
            <a:br>
              <a:rPr lang="en-US" dirty="0">
                <a:solidFill>
                  <a:srgbClr val="7030A0"/>
                </a:solidFill>
                <a:latin typeface="NikoshBAN" panose="02000000000000000000" pitchFamily="2" charset="0"/>
                <a:cs typeface="NikoshBAN" panose="02000000000000000000" pitchFamily="2" charset="0"/>
              </a:rPr>
            </a:br>
            <a:r>
              <a:rPr lang="en-US" dirty="0">
                <a:solidFill>
                  <a:srgbClr val="7030A0"/>
                </a:solidFill>
                <a:latin typeface="NikoshBAN" panose="02000000000000000000" pitchFamily="2" charset="0"/>
                <a:cs typeface="NikoshBAN" panose="02000000000000000000" pitchFamily="2" charset="0"/>
              </a:rPr>
              <a:t/>
            </a:r>
            <a:br>
              <a:rPr lang="en-US" dirty="0">
                <a:solidFill>
                  <a:srgbClr val="7030A0"/>
                </a:solidFill>
                <a:latin typeface="NikoshBAN" panose="02000000000000000000" pitchFamily="2" charset="0"/>
                <a:cs typeface="NikoshBAN" panose="02000000000000000000" pitchFamily="2" charset="0"/>
              </a:rPr>
            </a:br>
            <a:endParaRPr lang="en-US" dirty="0">
              <a:solidFill>
                <a:srgbClr val="7030A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p:txBody>
          <a:bodyPr/>
          <a:lstStyle/>
          <a:p>
            <a:fld id="{7894B7F4-6FB9-4C1D-B373-788FE6AC6087}" type="slidenum">
              <a:rPr lang="en-US" smtClean="0"/>
              <a:pPr/>
              <a:t>3</a:t>
            </a:fld>
            <a:endParaRPr lang="en-US"/>
          </a:p>
        </p:txBody>
      </p:sp>
    </p:spTree>
    <p:extLst>
      <p:ext uri="{BB962C8B-B14F-4D97-AF65-F5344CB8AC3E}">
        <p14:creationId xmlns:p14="http://schemas.microsoft.com/office/powerpoint/2010/main" val="1204959969"/>
      </p:ext>
    </p:extLst>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1" nodeType="clickEffect">
                                  <p:stCondLst>
                                    <p:cond delay="0"/>
                                  </p:stCondLst>
                                  <p:childTnLst>
                                    <p:animClr clrSpc="rgb" dir="cw">
                                      <p:cBhvr override="childStyle">
                                        <p:cTn id="14" dur="250" autoRev="1" fill="remove"/>
                                        <p:tgtEl>
                                          <p:spTgt spid="3">
                                            <p:txEl>
                                              <p:pRg st="0" end="0"/>
                                            </p:txEl>
                                          </p:spTgt>
                                        </p:tgtEl>
                                        <p:attrNameLst>
                                          <p:attrName>style.color</p:attrName>
                                        </p:attrNameLst>
                                      </p:cBhvr>
                                      <p:to>
                                        <a:schemeClr val="bg1"/>
                                      </p:to>
                                    </p:animClr>
                                    <p:animClr clrSpc="rgb" dir="cw">
                                      <p:cBhvr>
                                        <p:cTn id="15" dur="250" autoRev="1" fill="remove"/>
                                        <p:tgtEl>
                                          <p:spTgt spid="3">
                                            <p:txEl>
                                              <p:pRg st="0" end="0"/>
                                            </p:txEl>
                                          </p:spTgt>
                                        </p:tgtEl>
                                        <p:attrNameLst>
                                          <p:attrName>fillcolor</p:attrName>
                                        </p:attrNameLst>
                                      </p:cBhvr>
                                      <p:to>
                                        <a:schemeClr val="bg1"/>
                                      </p:to>
                                    </p:animClr>
                                    <p:set>
                                      <p:cBhvr>
                                        <p:cTn id="16" dur="250" autoRev="1" fill="remove"/>
                                        <p:tgtEl>
                                          <p:spTgt spid="3">
                                            <p:txEl>
                                              <p:pRg st="0" end="0"/>
                                            </p:txEl>
                                          </p:spTgt>
                                        </p:tgtEl>
                                        <p:attrNameLst>
                                          <p:attrName>fill.type</p:attrName>
                                        </p:attrNameLst>
                                      </p:cBhvr>
                                      <p:to>
                                        <p:strVal val="solid"/>
                                      </p:to>
                                    </p:set>
                                    <p:set>
                                      <p:cBhvr>
                                        <p:cTn id="17" dur="250" autoRev="1" fill="remove"/>
                                        <p:tgtEl>
                                          <p:spTgt spid="3">
                                            <p:txEl>
                                              <p:pRg st="0" end="0"/>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2"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7013"/>
            <a:ext cx="8001000" cy="458787"/>
          </a:xfrm>
        </p:spPr>
        <p:txBody>
          <a:bodyPr>
            <a:noAutofit/>
          </a:bodyPr>
          <a:lstStyle/>
          <a:p>
            <a:pPr algn="ctr"/>
            <a:r>
              <a:rPr lang="as-IN" sz="2400" b="1" i="0" dirty="0">
                <a:solidFill>
                  <a:srgbClr val="00B050"/>
                </a:solidFill>
                <a:effectLst/>
                <a:latin typeface="NikoshBAN" panose="02000000000000000000" pitchFamily="2" charset="0"/>
                <a:cs typeface="NikoshBAN" panose="02000000000000000000" pitchFamily="2" charset="0"/>
              </a:rPr>
              <a:t>শিবগঞ্জ উপজেলা (বগুড়া) কল্যাণ সমিতি</a:t>
            </a:r>
            <a:r>
              <a:rPr lang="en-US" sz="2400" b="1" i="0" dirty="0">
                <a:solidFill>
                  <a:srgbClr val="00B050"/>
                </a:solidFill>
                <a:effectLst/>
                <a:latin typeface="NikoshBAN" panose="02000000000000000000" pitchFamily="2" charset="0"/>
                <a:cs typeface="NikoshBAN" panose="02000000000000000000" pitchFamily="2" charset="0"/>
              </a:rPr>
              <a:t> </a:t>
            </a:r>
            <a:r>
              <a:rPr lang="as-IN" sz="2400" dirty="0">
                <a:solidFill>
                  <a:srgbClr val="00B050"/>
                </a:solidFill>
                <a:latin typeface="NikoshBAN" panose="02000000000000000000" pitchFamily="2" charset="0"/>
                <a:cs typeface="NikoshBAN" panose="02000000000000000000" pitchFamily="2" charset="0"/>
              </a:rPr>
              <a:t>মূল উদ্দেশ্য</a:t>
            </a:r>
            <a:endParaRPr lang="en-US" sz="2400" dirty="0">
              <a:solidFill>
                <a:srgbClr val="00B05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57200" y="609600"/>
            <a:ext cx="8305800" cy="5715000"/>
          </a:xfrm>
        </p:spPr>
        <p:txBody>
          <a:bodyPr>
            <a:normAutofit fontScale="25000" lnSpcReduction="20000"/>
          </a:bodyPr>
          <a:lstStyle/>
          <a:p>
            <a:pPr marL="0" indent="0" algn="l">
              <a:buNone/>
            </a:pPr>
            <a:endParaRPr lang="as-IN" sz="1400" b="1" i="0" dirty="0">
              <a:solidFill>
                <a:srgbClr val="00B0F0"/>
              </a:solidFill>
              <a:effectLst/>
              <a:latin typeface="Poppins" panose="00000500000000000000" pitchFamily="2" charset="0"/>
            </a:endParaRPr>
          </a:p>
          <a:p>
            <a:pPr marL="0" indent="0" algn="l">
              <a:buNone/>
            </a:pPr>
            <a:r>
              <a:rPr lang="as-IN" sz="6400" b="1" i="0" dirty="0">
                <a:solidFill>
                  <a:srgbClr val="00B0F0"/>
                </a:solidFill>
                <a:effectLst/>
                <a:latin typeface="NikoshBAN" panose="02000000000000000000" pitchFamily="2" charset="0"/>
                <a:cs typeface="NikoshBAN" panose="02000000000000000000" pitchFamily="2" charset="0"/>
              </a:rPr>
              <a:t>এ সমিতির লক্ষ্য ও উদ্দেশ্যসমূহ হলো </a:t>
            </a:r>
            <a:r>
              <a:rPr lang="as-IN" sz="6400" b="0" i="0" dirty="0">
                <a:solidFill>
                  <a:srgbClr val="00B0F0"/>
                </a:solidFill>
                <a:effectLst/>
                <a:latin typeface="NikoshBAN" panose="02000000000000000000" pitchFamily="2" charset="0"/>
                <a:cs typeface="NikoshBAN" panose="02000000000000000000" pitchFamily="2" charset="0"/>
              </a:rPr>
              <a:t>:</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(০১) ঢাকায় বসবাসকারী শিবগঞ্জ উপজেলার অধিবাসী,শিবগঞ্জ উপজেলার জনগণ ও শিউকস’র হিতাকাঙ্ক্ষীদের মধ্যে যোগাযোগ,সম্প্রীতি ও সৌহার্দপূর্ণ সম্পর্ক গড়ে তোলা।</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(০২) শিক্ষা, সংস্কৃতি ও তথ্য প্রযুক্তির উন্নয়ন ও উৎকর্ষ সাধনে কার্যক্রম গ্রহন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(০৩) পেশাভিত্তিক প্রশিক্ষন প্রদানের মাধ্যমে কৃষি, কৃষিজাত শিল্প, কুটির শিল্প, নার্সরী, পশু-পালন, মৎস্য চাষ ও বনায়ন ইত্যাদির উন্নয়নে বহুমাত্রিক কার্যক্রম গ্রহন ও সহায়তা প্রদানকরা।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(০৪) স্বাস্থ্য ও পরিবার কল্যাণ বিষয় কর্মসূচী গ্রহন ও প্রয়োজনীয় পরামর্শ প্রদান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(০৫) এই সমিতি অত্র উপজেলার জনগনের অর্থ-সামাজিকও অর্থনৈতিক উন্নয়নে নানাবিধ কার্যক্রম গ্রহন ও সহায়তা প্রদান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(০৬) সমৃদ্ধ ও উন্নত বাংলাদেশ গড়ার লক্ষ্যে এই সমিতি আধুনিক তথ্য-প্রযুক্তির উৎকর্ষ ও ব্যবহারের নিমিত্তে সহায়তা প্রদানসহ প্রশিক্ষণকেন্দ্র বা একাডেমি প্রতিষ্ঠা ও পরিচালনা করবে।</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(০৭) শিবগঞ্জ উপজেলার শিল্প,সাহিত্য,সাংস্কৃতি ইত্যাদির প্রচারণাসহ, চিত্ত বিনোদনের জন্য খেলাধুলা ও সাংস্কৃতিক অনুষ্ঠানের ব্যবস্থা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(০৮) উপজেলার উন্নয়নে সহায়ক কর্মসূচী গ্রহন ও যে কোন সমাজ সেবামূলক কাজে ট্রাস্ট গঠন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(০৯) বরেন্য, বয়স্ক বা প্রবিনদের মধ্যে যোগাযোগ বৃদ্ধি,সংর্বধনা,সাহায্য প্রদান করা, এবং গরীব, মেধাবী ও প্রতিবন্ধী ছাত্র-ছাত্রীদের মধ্যে বৃত্তি প্রদান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(১০) “শিউকস”এর যে কোন সদস্য বা শিউকস এর হিতাকাতী যে কোন ব্যক্তি তার নিজ বা তার যে কোন প্রিয়জনের নামে উৎসর্গকৃত কোন সেবামূলক প্রকল্প যথা শিক্ষাবৃত্তি,দুঃস্থভাতা ইত্যাদি তার নিজস্ব অর্থায়নে অত্র সমিতির মাধ্যমে বাস্তবায়ন করতে চাইলে“শিউকস” তা সানন্দে গ্রহন ও বাস্তবায়ন করবে।</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(১১) রাষ্ট্রীয়, সামাজিক ও ধর্মীয় উৎসবসমূহ পালন করা।</a:t>
            </a:r>
          </a:p>
          <a:p>
            <a:pPr algn="l">
              <a:buFont typeface="Wingdings" panose="05000000000000000000" pitchFamily="2" charset="2"/>
              <a:buChar char="Ø"/>
            </a:pPr>
            <a:r>
              <a:rPr lang="as-IN" sz="6400" b="0" i="0" dirty="0">
                <a:solidFill>
                  <a:srgbClr val="00B0F0"/>
                </a:solidFill>
                <a:effectLst/>
                <a:latin typeface="NikoshBAN" panose="02000000000000000000" pitchFamily="2" charset="0"/>
                <a:cs typeface="NikoshBAN" panose="02000000000000000000" pitchFamily="2" charset="0"/>
              </a:rPr>
              <a:t>(১২) বিবিধ।</a:t>
            </a:r>
          </a:p>
          <a:p>
            <a:pPr marL="0" indent="0">
              <a:buNone/>
            </a:pPr>
            <a:r>
              <a:rPr lang="as-IN" sz="6400" b="0" i="0" dirty="0">
                <a:solidFill>
                  <a:srgbClr val="999999"/>
                </a:solidFill>
                <a:effectLst/>
                <a:latin typeface="NikoshBAN" panose="02000000000000000000" pitchFamily="2" charset="0"/>
                <a:cs typeface="NikoshBAN" panose="02000000000000000000" pitchFamily="2" charset="0"/>
              </a:rPr>
              <a:t/>
            </a:r>
            <a:br>
              <a:rPr lang="as-IN" sz="6400" b="0" i="0" dirty="0">
                <a:solidFill>
                  <a:srgbClr val="999999"/>
                </a:solidFill>
                <a:effectLst/>
                <a:latin typeface="NikoshBAN" panose="02000000000000000000" pitchFamily="2" charset="0"/>
                <a:cs typeface="NikoshBAN" panose="02000000000000000000" pitchFamily="2" charset="0"/>
              </a:rPr>
            </a:br>
            <a:endParaRPr lang="en-US" sz="6400" dirty="0">
              <a:solidFill>
                <a:srgbClr val="0070C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p:txBody>
          <a:bodyPr/>
          <a:lstStyle/>
          <a:p>
            <a:fld id="{7894B7F4-6FB9-4C1D-B373-788FE6AC6087}" type="slidenum">
              <a:rPr lang="en-US" smtClean="0"/>
              <a:pPr/>
              <a:t>4</a:t>
            </a:fld>
            <a:endParaRPr lang="en-US" dirty="0"/>
          </a:p>
        </p:txBody>
      </p:sp>
    </p:spTree>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down)">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wipe(down)">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1"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 calcmode="lin" valueType="num">
                                      <p:cBhvr>
                                        <p:cTn id="7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1" nodeType="clickEffect">
                                  <p:stCondLst>
                                    <p:cond delay="0"/>
                                  </p:stCondLst>
                                  <p:childTnLst>
                                    <p:set>
                                      <p:cBhvr>
                                        <p:cTn id="84" dur="1" fill="hold">
                                          <p:stCondLst>
                                            <p:cond delay="0"/>
                                          </p:stCondLst>
                                        </p:cTn>
                                        <p:tgtEl>
                                          <p:spTgt spid="3">
                                            <p:txEl>
                                              <p:pRg st="2" end="2"/>
                                            </p:txEl>
                                          </p:spTgt>
                                        </p:tgtEl>
                                        <p:attrNameLst>
                                          <p:attrName>style.visibility</p:attrName>
                                        </p:attrNameLst>
                                      </p:cBhvr>
                                      <p:to>
                                        <p:strVal val="visible"/>
                                      </p:to>
                                    </p:set>
                                    <p:anim calcmode="lin" valueType="num">
                                      <p:cBhvr>
                                        <p:cTn id="8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8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88" dur="1000"/>
                                        <p:tgtEl>
                                          <p:spTgt spid="3">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1" nodeType="clickEffect">
                                  <p:stCondLst>
                                    <p:cond delay="0"/>
                                  </p:stCondLst>
                                  <p:childTnLst>
                                    <p:set>
                                      <p:cBhvr>
                                        <p:cTn id="92" dur="1" fill="hold">
                                          <p:stCondLst>
                                            <p:cond delay="0"/>
                                          </p:stCondLst>
                                        </p:cTn>
                                        <p:tgtEl>
                                          <p:spTgt spid="3">
                                            <p:txEl>
                                              <p:pRg st="3" end="3"/>
                                            </p:txEl>
                                          </p:spTgt>
                                        </p:tgtEl>
                                        <p:attrNameLst>
                                          <p:attrName>style.visibility</p:attrName>
                                        </p:attrNameLst>
                                      </p:cBhvr>
                                      <p:to>
                                        <p:strVal val="visible"/>
                                      </p:to>
                                    </p:set>
                                    <p:anim calcmode="lin" valueType="num">
                                      <p:cBhvr>
                                        <p:cTn id="9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9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96" dur="1000"/>
                                        <p:tgtEl>
                                          <p:spTgt spid="3">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1" nodeType="clickEffect">
                                  <p:stCondLst>
                                    <p:cond delay="0"/>
                                  </p:stCondLst>
                                  <p:childTnLst>
                                    <p:set>
                                      <p:cBhvr>
                                        <p:cTn id="100" dur="1" fill="hold">
                                          <p:stCondLst>
                                            <p:cond delay="0"/>
                                          </p:stCondLst>
                                        </p:cTn>
                                        <p:tgtEl>
                                          <p:spTgt spid="3">
                                            <p:txEl>
                                              <p:pRg st="4" end="4"/>
                                            </p:txEl>
                                          </p:spTgt>
                                        </p:tgtEl>
                                        <p:attrNameLst>
                                          <p:attrName>style.visibility</p:attrName>
                                        </p:attrNameLst>
                                      </p:cBhvr>
                                      <p:to>
                                        <p:strVal val="visible"/>
                                      </p:to>
                                    </p:set>
                                    <p:anim calcmode="lin" valueType="num">
                                      <p:cBhvr>
                                        <p:cTn id="10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0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0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4" dur="1000"/>
                                        <p:tgtEl>
                                          <p:spTgt spid="3">
                                            <p:txEl>
                                              <p:pRg st="4"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1"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 calcmode="lin" valueType="num">
                                      <p:cBhvr>
                                        <p:cTn id="10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1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1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12" dur="1000"/>
                                        <p:tgtEl>
                                          <p:spTgt spid="3">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grpId="1" nodeType="clickEffect">
                                  <p:stCondLst>
                                    <p:cond delay="0"/>
                                  </p:stCondLst>
                                  <p:childTnLst>
                                    <p:set>
                                      <p:cBhvr>
                                        <p:cTn id="116" dur="1" fill="hold">
                                          <p:stCondLst>
                                            <p:cond delay="0"/>
                                          </p:stCondLst>
                                        </p:cTn>
                                        <p:tgtEl>
                                          <p:spTgt spid="3">
                                            <p:txEl>
                                              <p:pRg st="6" end="6"/>
                                            </p:txEl>
                                          </p:spTgt>
                                        </p:tgtEl>
                                        <p:attrNameLst>
                                          <p:attrName>style.visibility</p:attrName>
                                        </p:attrNameLst>
                                      </p:cBhvr>
                                      <p:to>
                                        <p:strVal val="visible"/>
                                      </p:to>
                                    </p:set>
                                    <p:anim calcmode="lin" valueType="num">
                                      <p:cBhvr>
                                        <p:cTn id="11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1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1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20" dur="1000"/>
                                        <p:tgtEl>
                                          <p:spTgt spid="3">
                                            <p:txEl>
                                              <p:pRg st="6" end="6"/>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1" nodeType="clickEffect">
                                  <p:stCondLst>
                                    <p:cond delay="0"/>
                                  </p:stCondLst>
                                  <p:childTnLst>
                                    <p:set>
                                      <p:cBhvr>
                                        <p:cTn id="124" dur="1" fill="hold">
                                          <p:stCondLst>
                                            <p:cond delay="0"/>
                                          </p:stCondLst>
                                        </p:cTn>
                                        <p:tgtEl>
                                          <p:spTgt spid="3">
                                            <p:txEl>
                                              <p:pRg st="7" end="7"/>
                                            </p:txEl>
                                          </p:spTgt>
                                        </p:tgtEl>
                                        <p:attrNameLst>
                                          <p:attrName>style.visibility</p:attrName>
                                        </p:attrNameLst>
                                      </p:cBhvr>
                                      <p:to>
                                        <p:strVal val="visible"/>
                                      </p:to>
                                    </p:set>
                                    <p:anim calcmode="lin" valueType="num">
                                      <p:cBhvr>
                                        <p:cTn id="12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2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2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28" dur="1000"/>
                                        <p:tgtEl>
                                          <p:spTgt spid="3">
                                            <p:txEl>
                                              <p:pRg st="7" end="7"/>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1" nodeType="clickEffect">
                                  <p:stCondLst>
                                    <p:cond delay="0"/>
                                  </p:stCondLst>
                                  <p:childTnLst>
                                    <p:set>
                                      <p:cBhvr>
                                        <p:cTn id="132" dur="1" fill="hold">
                                          <p:stCondLst>
                                            <p:cond delay="0"/>
                                          </p:stCondLst>
                                        </p:cTn>
                                        <p:tgtEl>
                                          <p:spTgt spid="3">
                                            <p:txEl>
                                              <p:pRg st="8" end="8"/>
                                            </p:txEl>
                                          </p:spTgt>
                                        </p:tgtEl>
                                        <p:attrNameLst>
                                          <p:attrName>style.visibility</p:attrName>
                                        </p:attrNameLst>
                                      </p:cBhvr>
                                      <p:to>
                                        <p:strVal val="visible"/>
                                      </p:to>
                                    </p:set>
                                    <p:anim calcmode="lin" valueType="num">
                                      <p:cBhvr>
                                        <p:cTn id="13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13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136" dur="1000"/>
                                        <p:tgtEl>
                                          <p:spTgt spid="3">
                                            <p:txEl>
                                              <p:pRg st="8" end="8"/>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1" nodeType="clickEffect">
                                  <p:stCondLst>
                                    <p:cond delay="0"/>
                                  </p:stCondLst>
                                  <p:childTnLst>
                                    <p:set>
                                      <p:cBhvr>
                                        <p:cTn id="140" dur="1" fill="hold">
                                          <p:stCondLst>
                                            <p:cond delay="0"/>
                                          </p:stCondLst>
                                        </p:cTn>
                                        <p:tgtEl>
                                          <p:spTgt spid="3">
                                            <p:txEl>
                                              <p:pRg st="9" end="9"/>
                                            </p:txEl>
                                          </p:spTgt>
                                        </p:tgtEl>
                                        <p:attrNameLst>
                                          <p:attrName>style.visibility</p:attrName>
                                        </p:attrNameLst>
                                      </p:cBhvr>
                                      <p:to>
                                        <p:strVal val="visible"/>
                                      </p:to>
                                    </p:set>
                                    <p:anim calcmode="lin" valueType="num">
                                      <p:cBhvr>
                                        <p:cTn id="14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4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14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144" dur="1000"/>
                                        <p:tgtEl>
                                          <p:spTgt spid="3">
                                            <p:txEl>
                                              <p:pRg st="9" end="9"/>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grpId="1" nodeType="clickEffect">
                                  <p:stCondLst>
                                    <p:cond delay="0"/>
                                  </p:stCondLst>
                                  <p:childTnLst>
                                    <p:set>
                                      <p:cBhvr>
                                        <p:cTn id="148" dur="1" fill="hold">
                                          <p:stCondLst>
                                            <p:cond delay="0"/>
                                          </p:stCondLst>
                                        </p:cTn>
                                        <p:tgtEl>
                                          <p:spTgt spid="3">
                                            <p:txEl>
                                              <p:pRg st="10" end="10"/>
                                            </p:txEl>
                                          </p:spTgt>
                                        </p:tgtEl>
                                        <p:attrNameLst>
                                          <p:attrName>style.visibility</p:attrName>
                                        </p:attrNameLst>
                                      </p:cBhvr>
                                      <p:to>
                                        <p:strVal val="visible"/>
                                      </p:to>
                                    </p:set>
                                    <p:anim calcmode="lin" valueType="num">
                                      <p:cBhvr>
                                        <p:cTn id="14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5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15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152" dur="1000"/>
                                        <p:tgtEl>
                                          <p:spTgt spid="3">
                                            <p:txEl>
                                              <p:pRg st="10" end="1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1" nodeType="clickEffect">
                                  <p:stCondLst>
                                    <p:cond delay="0"/>
                                  </p:stCondLst>
                                  <p:childTnLst>
                                    <p:set>
                                      <p:cBhvr>
                                        <p:cTn id="156" dur="1" fill="hold">
                                          <p:stCondLst>
                                            <p:cond delay="0"/>
                                          </p:stCondLst>
                                        </p:cTn>
                                        <p:tgtEl>
                                          <p:spTgt spid="3">
                                            <p:txEl>
                                              <p:pRg st="11" end="11"/>
                                            </p:txEl>
                                          </p:spTgt>
                                        </p:tgtEl>
                                        <p:attrNameLst>
                                          <p:attrName>style.visibility</p:attrName>
                                        </p:attrNameLst>
                                      </p:cBhvr>
                                      <p:to>
                                        <p:strVal val="visible"/>
                                      </p:to>
                                    </p:set>
                                    <p:anim calcmode="lin" valueType="num">
                                      <p:cBhvr>
                                        <p:cTn id="157"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58"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59"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60" dur="1000"/>
                                        <p:tgtEl>
                                          <p:spTgt spid="3">
                                            <p:txEl>
                                              <p:pRg st="11" end="11"/>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31" presetClass="entr" presetSubtype="0" fill="hold" grpId="1" nodeType="clickEffect">
                                  <p:stCondLst>
                                    <p:cond delay="0"/>
                                  </p:stCondLst>
                                  <p:childTnLst>
                                    <p:set>
                                      <p:cBhvr>
                                        <p:cTn id="164" dur="1" fill="hold">
                                          <p:stCondLst>
                                            <p:cond delay="0"/>
                                          </p:stCondLst>
                                        </p:cTn>
                                        <p:tgtEl>
                                          <p:spTgt spid="3">
                                            <p:txEl>
                                              <p:pRg st="12" end="12"/>
                                            </p:txEl>
                                          </p:spTgt>
                                        </p:tgtEl>
                                        <p:attrNameLst>
                                          <p:attrName>style.visibility</p:attrName>
                                        </p:attrNameLst>
                                      </p:cBhvr>
                                      <p:to>
                                        <p:strVal val="visible"/>
                                      </p:to>
                                    </p:set>
                                    <p:anim calcmode="lin" valueType="num">
                                      <p:cBhvr>
                                        <p:cTn id="165"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66"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67"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68" dur="1000"/>
                                        <p:tgtEl>
                                          <p:spTgt spid="3">
                                            <p:txEl>
                                              <p:pRg st="12" end="12"/>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grpId="1" nodeType="clickEffect">
                                  <p:stCondLst>
                                    <p:cond delay="0"/>
                                  </p:stCondLst>
                                  <p:childTnLst>
                                    <p:set>
                                      <p:cBhvr>
                                        <p:cTn id="172" dur="1" fill="hold">
                                          <p:stCondLst>
                                            <p:cond delay="0"/>
                                          </p:stCondLst>
                                        </p:cTn>
                                        <p:tgtEl>
                                          <p:spTgt spid="3">
                                            <p:txEl>
                                              <p:pRg st="13" end="13"/>
                                            </p:txEl>
                                          </p:spTgt>
                                        </p:tgtEl>
                                        <p:attrNameLst>
                                          <p:attrName>style.visibility</p:attrName>
                                        </p:attrNameLst>
                                      </p:cBhvr>
                                      <p:to>
                                        <p:strVal val="visible"/>
                                      </p:to>
                                    </p:set>
                                    <p:anim calcmode="lin" valueType="num">
                                      <p:cBhvr>
                                        <p:cTn id="173"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74"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75"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76" dur="1000"/>
                                        <p:tgtEl>
                                          <p:spTgt spid="3">
                                            <p:txEl>
                                              <p:pRg st="13" end="13"/>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grpId="1" nodeType="clickEffect">
                                  <p:stCondLst>
                                    <p:cond delay="0"/>
                                  </p:stCondLst>
                                  <p:childTnLst>
                                    <p:set>
                                      <p:cBhvr>
                                        <p:cTn id="180" dur="1" fill="hold">
                                          <p:stCondLst>
                                            <p:cond delay="0"/>
                                          </p:stCondLst>
                                        </p:cTn>
                                        <p:tgtEl>
                                          <p:spTgt spid="3">
                                            <p:txEl>
                                              <p:pRg st="14" end="14"/>
                                            </p:txEl>
                                          </p:spTgt>
                                        </p:tgtEl>
                                        <p:attrNameLst>
                                          <p:attrName>style.visibility</p:attrName>
                                        </p:attrNameLst>
                                      </p:cBhvr>
                                      <p:to>
                                        <p:strVal val="visible"/>
                                      </p:to>
                                    </p:set>
                                    <p:anim calcmode="lin" valueType="num">
                                      <p:cBhvr>
                                        <p:cTn id="181"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82"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183"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184"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16E8-4780-4EFE-D6A0-EC3974DB2354}"/>
              </a:ext>
            </a:extLst>
          </p:cNvPr>
          <p:cNvSpPr>
            <a:spLocks noGrp="1"/>
          </p:cNvSpPr>
          <p:nvPr>
            <p:ph type="title"/>
          </p:nvPr>
        </p:nvSpPr>
        <p:spPr>
          <a:xfrm>
            <a:off x="1945201" y="624110"/>
            <a:ext cx="6284399" cy="747490"/>
          </a:xfrm>
        </p:spPr>
        <p:txBody>
          <a:bodyPr>
            <a:noAutofit/>
          </a:bodyPr>
          <a:lstStyle/>
          <a:p>
            <a:r>
              <a:rPr lang="as-IN" sz="3200" b="1" i="0" dirty="0">
                <a:solidFill>
                  <a:srgbClr val="00B050"/>
                </a:solidFill>
                <a:effectLst/>
                <a:latin typeface="NikoshBAN" panose="02000000000000000000" pitchFamily="2" charset="0"/>
                <a:cs typeface="NikoshBAN" panose="02000000000000000000" pitchFamily="2" charset="0"/>
              </a:rPr>
              <a:t>শিবগঞ্জ উপজেলা (বগুড়া) কল্যাণ সমিতি</a:t>
            </a:r>
            <a:r>
              <a:rPr lang="en-US" sz="3200" b="1" i="0" dirty="0">
                <a:solidFill>
                  <a:srgbClr val="00B050"/>
                </a:solidFill>
                <a:effectLst/>
                <a:latin typeface="NikoshBAN" panose="02000000000000000000" pitchFamily="2" charset="0"/>
                <a:cs typeface="NikoshBAN" panose="02000000000000000000" pitchFamily="2" charset="0"/>
              </a:rPr>
              <a:t>র </a:t>
            </a:r>
            <a:r>
              <a:rPr lang="en-US" sz="3200" b="1" dirty="0" err="1">
                <a:solidFill>
                  <a:srgbClr val="00B050"/>
                </a:solidFill>
                <a:latin typeface="NikoshBAN" panose="02000000000000000000" pitchFamily="2" charset="0"/>
                <a:cs typeface="NikoshBAN" panose="02000000000000000000" pitchFamily="2" charset="0"/>
              </a:rPr>
              <a:t>অর্জন</a:t>
            </a:r>
            <a:endParaRPr lang="en-US" sz="32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D5244D9C-6AD0-1CDB-DF40-F42DA31D007D}"/>
              </a:ext>
            </a:extLst>
          </p:cNvPr>
          <p:cNvSpPr>
            <a:spLocks noGrp="1"/>
          </p:cNvSpPr>
          <p:nvPr>
            <p:ph idx="1"/>
          </p:nvPr>
        </p:nvSpPr>
        <p:spPr/>
        <p:txBody>
          <a:bodyPr>
            <a:normAutofit/>
          </a:bodyPr>
          <a:lstStyle/>
          <a:p>
            <a:pPr>
              <a:buFont typeface="Wingdings" panose="05000000000000000000" pitchFamily="2" charset="2"/>
              <a:buChar char="v"/>
            </a:pPr>
            <a:r>
              <a:rPr lang="as-IN" dirty="0">
                <a:solidFill>
                  <a:srgbClr val="C00000"/>
                </a:solidFill>
                <a:latin typeface="NikoshBAN" panose="02000000000000000000" pitchFamily="2" charset="0"/>
                <a:cs typeface="NikoshBAN" panose="02000000000000000000" pitchFamily="2" charset="0"/>
              </a:rPr>
              <a:t>সমিতির মাধ্যমে </a:t>
            </a:r>
            <a:r>
              <a:rPr lang="en-US" dirty="0">
                <a:solidFill>
                  <a:srgbClr val="C00000"/>
                </a:solidFill>
                <a:latin typeface="NikoshBAN" panose="02000000000000000000" pitchFamily="2" charset="0"/>
                <a:cs typeface="NikoshBAN" panose="02000000000000000000" pitchFamily="2" charset="0"/>
              </a:rPr>
              <a:t>এ </a:t>
            </a:r>
            <a:r>
              <a:rPr lang="en-US" dirty="0" err="1">
                <a:solidFill>
                  <a:srgbClr val="C00000"/>
                </a:solidFill>
                <a:latin typeface="NikoshBAN" panose="02000000000000000000" pitchFamily="2" charset="0"/>
                <a:cs typeface="NikoshBAN" panose="02000000000000000000" pitchFamily="2" charset="0"/>
              </a:rPr>
              <a:t>পর্যন্ত</a:t>
            </a:r>
            <a:r>
              <a:rPr lang="en-US" dirty="0">
                <a:solidFill>
                  <a:srgbClr val="C00000"/>
                </a:solidFill>
                <a:latin typeface="NikoshBAN" panose="02000000000000000000" pitchFamily="2" charset="0"/>
                <a:cs typeface="NikoshBAN" panose="02000000000000000000" pitchFamily="2" charset="0"/>
              </a:rPr>
              <a:t> </a:t>
            </a:r>
          </a:p>
          <a:p>
            <a:pPr>
              <a:buFont typeface="Wingdings" panose="05000000000000000000" pitchFamily="2" charset="2"/>
              <a:buChar char="v"/>
            </a:pPr>
            <a:r>
              <a:rPr lang="en-US" dirty="0">
                <a:solidFill>
                  <a:srgbClr val="7030A0"/>
                </a:solidFill>
                <a:latin typeface="NikoshBAN" panose="02000000000000000000" pitchFamily="2" charset="0"/>
                <a:cs typeface="NikoshBAN" panose="02000000000000000000" pitchFamily="2" charset="0"/>
              </a:rPr>
              <a:t>5</a:t>
            </a:r>
            <a:r>
              <a:rPr lang="as-IN" dirty="0">
                <a:solidFill>
                  <a:srgbClr val="7030A0"/>
                </a:solidFill>
                <a:latin typeface="NikoshBAN" panose="02000000000000000000" pitchFamily="2" charset="0"/>
                <a:cs typeface="NikoshBAN" panose="02000000000000000000" pitchFamily="2" charset="0"/>
              </a:rPr>
              <a:t>০০ জনকে যাকাতের কাপর </a:t>
            </a:r>
            <a:r>
              <a:rPr lang="en-US" dirty="0" err="1">
                <a:solidFill>
                  <a:srgbClr val="7030A0"/>
                </a:solidFill>
                <a:latin typeface="NikoshBAN" panose="02000000000000000000" pitchFamily="2" charset="0"/>
                <a:cs typeface="NikoshBAN" panose="02000000000000000000" pitchFamily="2" charset="0"/>
              </a:rPr>
              <a:t>দেয়া</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en-US" dirty="0">
                <a:solidFill>
                  <a:srgbClr val="7030A0"/>
                </a:solidFill>
                <a:latin typeface="NikoshBAN" panose="02000000000000000000" pitchFamily="2" charset="0"/>
                <a:cs typeface="NikoshBAN" panose="02000000000000000000" pitchFamily="2" charset="0"/>
              </a:rPr>
              <a:t>1000 </a:t>
            </a:r>
            <a:r>
              <a:rPr lang="en-US" dirty="0" err="1">
                <a:solidFill>
                  <a:srgbClr val="7030A0"/>
                </a:solidFill>
                <a:latin typeface="NikoshBAN" panose="02000000000000000000" pitchFamily="2" charset="0"/>
                <a:cs typeface="NikoshBAN" panose="02000000000000000000" pitchFamily="2" charset="0"/>
              </a:rPr>
              <a:t>জনকে</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ঈদের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শুভেচ্ছা</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হিসেবে</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সেমাই</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চিনি</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দুধ</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দেয়া</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en-US" dirty="0" err="1">
                <a:solidFill>
                  <a:srgbClr val="7030A0"/>
                </a:solidFill>
                <a:latin typeface="NikoshBAN" panose="02000000000000000000" pitchFamily="2" charset="0"/>
                <a:cs typeface="NikoshBAN" panose="02000000000000000000" pitchFamily="2" charset="0"/>
              </a:rPr>
              <a:t>গরীব</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দুস্থ্যদের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মাঝে</a:t>
            </a:r>
            <a:r>
              <a:rPr lang="en-US" dirty="0">
                <a:solidFill>
                  <a:srgbClr val="7030A0"/>
                </a:solidFill>
                <a:latin typeface="NikoshBAN" panose="02000000000000000000" pitchFamily="2" charset="0"/>
                <a:cs typeface="NikoshBAN" panose="02000000000000000000" pitchFamily="2" charset="0"/>
              </a:rPr>
              <a:t> </a:t>
            </a:r>
            <a:r>
              <a:rPr lang="as-IN" dirty="0">
                <a:solidFill>
                  <a:srgbClr val="7030A0"/>
                </a:solidFill>
                <a:latin typeface="NikoshBAN" panose="02000000000000000000" pitchFamily="2" charset="0"/>
                <a:cs typeface="NikoshBAN" panose="02000000000000000000" pitchFamily="2" charset="0"/>
              </a:rPr>
              <a:t>১০০ টা ছাগল বিতরণ </a:t>
            </a:r>
            <a:r>
              <a:rPr lang="en-US" dirty="0" err="1">
                <a:solidFill>
                  <a:srgbClr val="7030A0"/>
                </a:solidFill>
                <a:latin typeface="NikoshBAN" panose="02000000000000000000" pitchFamily="2" charset="0"/>
                <a:cs typeface="NikoshBAN" panose="02000000000000000000" pitchFamily="2" charset="0"/>
              </a:rPr>
              <a:t>করা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as-IN" dirty="0">
                <a:solidFill>
                  <a:srgbClr val="7030A0"/>
                </a:solidFill>
                <a:latin typeface="NikoshBAN" panose="02000000000000000000" pitchFamily="2" charset="0"/>
                <a:cs typeface="NikoshBAN" panose="02000000000000000000" pitchFamily="2" charset="0"/>
              </a:rPr>
              <a:t>৫ টা মিলনমেলা</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en-US" dirty="0" err="1">
                <a:solidFill>
                  <a:srgbClr val="7030A0"/>
                </a:solidFill>
                <a:latin typeface="NikoshBAN" panose="02000000000000000000" pitchFamily="2" charset="0"/>
                <a:cs typeface="NikoshBAN" panose="02000000000000000000" pitchFamily="2" charset="0"/>
              </a:rPr>
              <a:t>বগুড়ার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ঐতিয্যবাহী</a:t>
            </a:r>
            <a:r>
              <a:rPr lang="en-US" dirty="0">
                <a:solidFill>
                  <a:srgbClr val="7030A0"/>
                </a:solidFill>
                <a:latin typeface="NikoshBAN" panose="02000000000000000000" pitchFamily="2" charset="0"/>
                <a:cs typeface="NikoshBAN" panose="02000000000000000000" pitchFamily="2" charset="0"/>
              </a:rPr>
              <a:t> ১টি </a:t>
            </a:r>
            <a:r>
              <a:rPr lang="as-IN" dirty="0">
                <a:solidFill>
                  <a:srgbClr val="7030A0"/>
                </a:solidFill>
                <a:latin typeface="NikoshBAN" panose="02000000000000000000" pitchFamily="2" charset="0"/>
                <a:cs typeface="NikoshBAN" panose="02000000000000000000" pitchFamily="2" charset="0"/>
              </a:rPr>
              <a:t>আলুঘাটি প্রোগ্রাম ক</a:t>
            </a:r>
            <a:r>
              <a:rPr lang="en-US" dirty="0" err="1">
                <a:solidFill>
                  <a:srgbClr val="7030A0"/>
                </a:solidFill>
                <a:latin typeface="NikoshBAN" panose="02000000000000000000" pitchFamily="2" charset="0"/>
                <a:cs typeface="NikoshBAN" panose="02000000000000000000" pitchFamily="2" charset="0"/>
              </a:rPr>
              <a:t>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en-US" dirty="0" err="1">
                <a:solidFill>
                  <a:srgbClr val="7030A0"/>
                </a:solidFill>
                <a:latin typeface="NikoshBAN" panose="02000000000000000000" pitchFamily="2" charset="0"/>
                <a:cs typeface="NikoshBAN" panose="02000000000000000000" pitchFamily="2" charset="0"/>
              </a:rPr>
              <a:t>সমিতির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নিজস্ব</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জমি</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কেনার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জন্য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অর্থ</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সংগ্রহের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ব্যবস্থা</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গ্রহণ</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en-US" dirty="0" err="1">
                <a:solidFill>
                  <a:srgbClr val="7030A0"/>
                </a:solidFill>
                <a:latin typeface="NikoshBAN" panose="02000000000000000000" pitchFamily="2" charset="0"/>
                <a:cs typeface="NikoshBAN" panose="02000000000000000000" pitchFamily="2" charset="0"/>
              </a:rPr>
              <a:t>সমিতিতে</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নতুন</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সদস্য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অন্তর্ভূক্তির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জন্য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পরিকল্পনা</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গ্রহণ</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করা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হয়েছে</a:t>
            </a:r>
            <a:r>
              <a:rPr lang="en-US" dirty="0">
                <a:solidFill>
                  <a:srgbClr val="7030A0"/>
                </a:solidFill>
                <a:latin typeface="NikoshBAN" panose="02000000000000000000" pitchFamily="2" charset="0"/>
                <a:cs typeface="NikoshBAN" panose="02000000000000000000" pitchFamily="2" charset="0"/>
              </a:rPr>
              <a:t>;</a:t>
            </a:r>
          </a:p>
          <a:p>
            <a:pPr>
              <a:buFont typeface="Wingdings" panose="05000000000000000000" pitchFamily="2" charset="2"/>
              <a:buChar char="v"/>
            </a:pPr>
            <a:r>
              <a:rPr lang="en-US" dirty="0" err="1">
                <a:solidFill>
                  <a:srgbClr val="7030A0"/>
                </a:solidFill>
                <a:latin typeface="NikoshBAN" panose="02000000000000000000" pitchFamily="2" charset="0"/>
                <a:cs typeface="NikoshBAN" panose="02000000000000000000" pitchFamily="2" charset="0"/>
              </a:rPr>
              <a:t>দাতা</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সদস্য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আজীবন</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সদস্য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সংখ্যা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আরো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বাড়ানোর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জন্য</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জোর</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প্রচেষ্টা</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চালানো</a:t>
            </a:r>
            <a:r>
              <a:rPr lang="en-US" dirty="0">
                <a:solidFill>
                  <a:srgbClr val="7030A0"/>
                </a:solidFill>
                <a:latin typeface="NikoshBAN" panose="02000000000000000000" pitchFamily="2" charset="0"/>
                <a:cs typeface="NikoshBAN" panose="02000000000000000000" pitchFamily="2" charset="0"/>
              </a:rPr>
              <a:t> </a:t>
            </a:r>
            <a:r>
              <a:rPr lang="en-US" dirty="0" err="1">
                <a:solidFill>
                  <a:srgbClr val="7030A0"/>
                </a:solidFill>
                <a:latin typeface="NikoshBAN" panose="02000000000000000000" pitchFamily="2" charset="0"/>
                <a:cs typeface="NikoshBAN" panose="02000000000000000000" pitchFamily="2" charset="0"/>
              </a:rPr>
              <a:t>হচ্ছে</a:t>
            </a:r>
            <a:r>
              <a:rPr lang="en-US" dirty="0">
                <a:solidFill>
                  <a:srgbClr val="7030A0"/>
                </a:solidFill>
                <a:latin typeface="NikoshBAN" panose="02000000000000000000" pitchFamily="2" charset="0"/>
                <a:cs typeface="NikoshBAN" panose="02000000000000000000" pitchFamily="2" charset="0"/>
              </a:rPr>
              <a:t>।</a:t>
            </a:r>
          </a:p>
        </p:txBody>
      </p:sp>
      <p:sp>
        <p:nvSpPr>
          <p:cNvPr id="4" name="Slide Number Placeholder 3">
            <a:extLst>
              <a:ext uri="{FF2B5EF4-FFF2-40B4-BE49-F238E27FC236}">
                <a16:creationId xmlns:a16="http://schemas.microsoft.com/office/drawing/2014/main" id="{E18EB91D-C2B9-7888-CB7B-79395E6CF5CB}"/>
              </a:ext>
            </a:extLst>
          </p:cNvPr>
          <p:cNvSpPr>
            <a:spLocks noGrp="1"/>
          </p:cNvSpPr>
          <p:nvPr>
            <p:ph type="sldNum" sz="quarter" idx="12"/>
          </p:nvPr>
        </p:nvSpPr>
        <p:spPr/>
        <p:txBody>
          <a:bodyPr/>
          <a:lstStyle/>
          <a:p>
            <a:fld id="{7894B7F4-6FB9-4C1D-B373-788FE6AC6087}" type="slidenum">
              <a:rPr lang="en-US" smtClean="0"/>
              <a:pPr/>
              <a:t>5</a:t>
            </a:fld>
            <a:endParaRPr lang="en-US"/>
          </a:p>
        </p:txBody>
      </p:sp>
    </p:spTree>
    <p:extLst>
      <p:ext uri="{BB962C8B-B14F-4D97-AF65-F5344CB8AC3E}">
        <p14:creationId xmlns:p14="http://schemas.microsoft.com/office/powerpoint/2010/main" val="419406732"/>
      </p:ext>
    </p:extLst>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1"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 calcmode="lin" valueType="num">
                                      <p:cBhvr additive="base">
                                        <p:cTn id="5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 calcmode="lin" valueType="num">
                                      <p:cBhvr additive="base">
                                        <p:cTn id="5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1"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 calcmode="lin" valueType="num">
                                      <p:cBhvr additive="base">
                                        <p:cTn id="6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1"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 calcmode="lin" valueType="num">
                                      <p:cBhvr additive="base">
                                        <p:cTn id="7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1"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 calcmode="lin" valueType="num">
                                      <p:cBhvr additive="base">
                                        <p:cTn id="7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1" nodeType="click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 calcmode="lin" valueType="num">
                                      <p:cBhvr additive="base">
                                        <p:cTn id="8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1"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 calcmode="lin" valueType="num">
                                      <p:cBhvr additive="base">
                                        <p:cTn id="8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1" nodeType="clickEffect">
                                  <p:stCondLst>
                                    <p:cond delay="0"/>
                                  </p:stCondLst>
                                  <p:childTnLst>
                                    <p:set>
                                      <p:cBhvr>
                                        <p:cTn id="93" dur="1" fill="hold">
                                          <p:stCondLst>
                                            <p:cond delay="0"/>
                                          </p:stCondLst>
                                        </p:cTn>
                                        <p:tgtEl>
                                          <p:spTgt spid="3">
                                            <p:txEl>
                                              <p:pRg st="7" end="7"/>
                                            </p:txEl>
                                          </p:spTgt>
                                        </p:tgtEl>
                                        <p:attrNameLst>
                                          <p:attrName>style.visibility</p:attrName>
                                        </p:attrNameLst>
                                      </p:cBhvr>
                                      <p:to>
                                        <p:strVal val="visible"/>
                                      </p:to>
                                    </p:set>
                                    <p:anim calcmode="lin" valueType="num">
                                      <p:cBhvr additive="base">
                                        <p:cTn id="9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1" nodeType="clickEffect">
                                  <p:stCondLst>
                                    <p:cond delay="0"/>
                                  </p:stCondLst>
                                  <p:childTnLst>
                                    <p:set>
                                      <p:cBhvr>
                                        <p:cTn id="99" dur="1" fill="hold">
                                          <p:stCondLst>
                                            <p:cond delay="0"/>
                                          </p:stCondLst>
                                        </p:cTn>
                                        <p:tgtEl>
                                          <p:spTgt spid="3">
                                            <p:txEl>
                                              <p:pRg st="8" end="8"/>
                                            </p:txEl>
                                          </p:spTgt>
                                        </p:tgtEl>
                                        <p:attrNameLst>
                                          <p:attrName>style.visibility</p:attrName>
                                        </p:attrNameLst>
                                      </p:cBhvr>
                                      <p:to>
                                        <p:strVal val="visible"/>
                                      </p:to>
                                    </p:set>
                                    <p:anim calcmode="lin" valueType="num">
                                      <p:cBhvr additive="base">
                                        <p:cTn id="10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1BCA-A320-8D08-4A8A-72106F60BC25}"/>
              </a:ext>
            </a:extLst>
          </p:cNvPr>
          <p:cNvSpPr>
            <a:spLocks noGrp="1"/>
          </p:cNvSpPr>
          <p:nvPr>
            <p:ph type="title"/>
          </p:nvPr>
        </p:nvSpPr>
        <p:spPr/>
        <p:txBody>
          <a:bodyPr>
            <a:normAutofit/>
          </a:bodyPr>
          <a:lstStyle/>
          <a:p>
            <a:pPr algn="ctr"/>
            <a:r>
              <a:rPr lang="en-US" sz="3200" dirty="0" err="1">
                <a:solidFill>
                  <a:srgbClr val="00B050"/>
                </a:solidFill>
                <a:latin typeface="NikoshBAN" panose="02000000000000000000" pitchFamily="2" charset="0"/>
                <a:cs typeface="NikoshBAN" panose="02000000000000000000" pitchFamily="2" charset="0"/>
              </a:rPr>
              <a:t>আয়-ব্যয়ের</a:t>
            </a:r>
            <a:r>
              <a:rPr lang="en-US" sz="3200" dirty="0">
                <a:solidFill>
                  <a:srgbClr val="00B050"/>
                </a:solidFill>
                <a:latin typeface="NikoshBAN" panose="02000000000000000000" pitchFamily="2" charset="0"/>
                <a:cs typeface="NikoshBAN" panose="02000000000000000000" pitchFamily="2" charset="0"/>
              </a:rPr>
              <a:t> </a:t>
            </a:r>
            <a:r>
              <a:rPr lang="en-US" sz="3200" dirty="0" err="1">
                <a:solidFill>
                  <a:srgbClr val="00B050"/>
                </a:solidFill>
                <a:latin typeface="NikoshBAN" panose="02000000000000000000" pitchFamily="2" charset="0"/>
                <a:cs typeface="NikoshBAN" panose="02000000000000000000" pitchFamily="2" charset="0"/>
              </a:rPr>
              <a:t>হিসেব</a:t>
            </a:r>
            <a:r>
              <a:rPr lang="en-US" sz="3200" dirty="0">
                <a:solidFill>
                  <a:srgbClr val="00B050"/>
                </a:solidFill>
                <a:latin typeface="NikoshBAN" panose="02000000000000000000" pitchFamily="2" charset="0"/>
                <a:cs typeface="NikoshBAN" panose="02000000000000000000" pitchFamily="2" charset="0"/>
              </a:rPr>
              <a:t> ২০২২</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1565692"/>
              </p:ext>
            </p:extLst>
          </p:nvPr>
        </p:nvGraphicFramePr>
        <p:xfrm>
          <a:off x="381000" y="1143012"/>
          <a:ext cx="8305800" cy="4970114"/>
        </p:xfrm>
        <a:graphic>
          <a:graphicData uri="http://schemas.openxmlformats.org/drawingml/2006/table">
            <a:tbl>
              <a:tblPr/>
              <a:tblGrid>
                <a:gridCol w="460173">
                  <a:extLst>
                    <a:ext uri="{9D8B030D-6E8A-4147-A177-3AD203B41FA5}">
                      <a16:colId xmlns:a16="http://schemas.microsoft.com/office/drawing/2014/main" val="1066683445"/>
                    </a:ext>
                  </a:extLst>
                </a:gridCol>
                <a:gridCol w="1440165">
                  <a:extLst>
                    <a:ext uri="{9D8B030D-6E8A-4147-A177-3AD203B41FA5}">
                      <a16:colId xmlns:a16="http://schemas.microsoft.com/office/drawing/2014/main" val="1683526569"/>
                    </a:ext>
                  </a:extLst>
                </a:gridCol>
                <a:gridCol w="366432">
                  <a:extLst>
                    <a:ext uri="{9D8B030D-6E8A-4147-A177-3AD203B41FA5}">
                      <a16:colId xmlns:a16="http://schemas.microsoft.com/office/drawing/2014/main" val="46212227"/>
                    </a:ext>
                  </a:extLst>
                </a:gridCol>
                <a:gridCol w="775473">
                  <a:extLst>
                    <a:ext uri="{9D8B030D-6E8A-4147-A177-3AD203B41FA5}">
                      <a16:colId xmlns:a16="http://schemas.microsoft.com/office/drawing/2014/main" val="1399739440"/>
                    </a:ext>
                  </a:extLst>
                </a:gridCol>
                <a:gridCol w="741386">
                  <a:extLst>
                    <a:ext uri="{9D8B030D-6E8A-4147-A177-3AD203B41FA5}">
                      <a16:colId xmlns:a16="http://schemas.microsoft.com/office/drawing/2014/main" val="2692089656"/>
                    </a:ext>
                  </a:extLst>
                </a:gridCol>
                <a:gridCol w="272694">
                  <a:extLst>
                    <a:ext uri="{9D8B030D-6E8A-4147-A177-3AD203B41FA5}">
                      <a16:colId xmlns:a16="http://schemas.microsoft.com/office/drawing/2014/main" val="3596202700"/>
                    </a:ext>
                  </a:extLst>
                </a:gridCol>
                <a:gridCol w="494256">
                  <a:extLst>
                    <a:ext uri="{9D8B030D-6E8A-4147-A177-3AD203B41FA5}">
                      <a16:colId xmlns:a16="http://schemas.microsoft.com/office/drawing/2014/main" val="1589311910"/>
                    </a:ext>
                  </a:extLst>
                </a:gridCol>
                <a:gridCol w="1448686">
                  <a:extLst>
                    <a:ext uri="{9D8B030D-6E8A-4147-A177-3AD203B41FA5}">
                      <a16:colId xmlns:a16="http://schemas.microsoft.com/office/drawing/2014/main" val="1748507332"/>
                    </a:ext>
                  </a:extLst>
                </a:gridCol>
                <a:gridCol w="357909">
                  <a:extLst>
                    <a:ext uri="{9D8B030D-6E8A-4147-A177-3AD203B41FA5}">
                      <a16:colId xmlns:a16="http://schemas.microsoft.com/office/drawing/2014/main" val="3146629109"/>
                    </a:ext>
                  </a:extLst>
                </a:gridCol>
                <a:gridCol w="826604">
                  <a:extLst>
                    <a:ext uri="{9D8B030D-6E8A-4147-A177-3AD203B41FA5}">
                      <a16:colId xmlns:a16="http://schemas.microsoft.com/office/drawing/2014/main" val="1160268877"/>
                    </a:ext>
                  </a:extLst>
                </a:gridCol>
                <a:gridCol w="426084">
                  <a:extLst>
                    <a:ext uri="{9D8B030D-6E8A-4147-A177-3AD203B41FA5}">
                      <a16:colId xmlns:a16="http://schemas.microsoft.com/office/drawing/2014/main" val="589168497"/>
                    </a:ext>
                  </a:extLst>
                </a:gridCol>
                <a:gridCol w="695938">
                  <a:extLst>
                    <a:ext uri="{9D8B030D-6E8A-4147-A177-3AD203B41FA5}">
                      <a16:colId xmlns:a16="http://schemas.microsoft.com/office/drawing/2014/main" val="1427826554"/>
                    </a:ext>
                  </a:extLst>
                </a:gridCol>
              </a:tblGrid>
              <a:tr h="100433">
                <a:tc gridSpan="11">
                  <a:txBody>
                    <a:bodyPr/>
                    <a:lstStyle/>
                    <a:p>
                      <a:pPr algn="ctr" fontAlgn="b"/>
                      <a:r>
                        <a:rPr lang="en-US" sz="600" b="0" i="0" u="none" strike="noStrike">
                          <a:solidFill>
                            <a:srgbClr val="7030A0"/>
                          </a:solidFill>
                          <a:effectLst/>
                          <a:latin typeface="SutonnyMJ" pitchFamily="2" charset="0"/>
                        </a:rPr>
                        <a:t>wkeMÄ Dc‡Rjv (e¸ov) Kj¨vY mwgwZ, XvKv</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365419062"/>
                  </a:ext>
                </a:extLst>
              </a:tr>
              <a:tr h="100433">
                <a:tc gridSpan="11">
                  <a:txBody>
                    <a:bodyPr/>
                    <a:lstStyle/>
                    <a:p>
                      <a:pPr algn="ctr" fontAlgn="b"/>
                      <a:r>
                        <a:rPr lang="en-US" sz="600" b="0" i="0" u="none" strike="noStrike">
                          <a:solidFill>
                            <a:srgbClr val="7030A0"/>
                          </a:solidFill>
                          <a:effectLst/>
                          <a:latin typeface="SutonnyMJ" pitchFamily="2" charset="0"/>
                        </a:rPr>
                        <a:t>evwm©K Avq- e¨v‡qi wnmve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300362821"/>
                  </a:ext>
                </a:extLst>
              </a:tr>
              <a:tr h="100433">
                <a:tc gridSpan="11">
                  <a:txBody>
                    <a:bodyPr/>
                    <a:lstStyle/>
                    <a:p>
                      <a:pPr algn="ctr" fontAlgn="b"/>
                      <a:r>
                        <a:rPr lang="en-US" sz="600" b="0" i="0" u="none" strike="noStrike">
                          <a:solidFill>
                            <a:srgbClr val="7030A0"/>
                          </a:solidFill>
                          <a:effectLst/>
                          <a:latin typeface="SutonnyMJ" pitchFamily="2" charset="0"/>
                        </a:rPr>
                        <a:t>2022</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3004711183"/>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600" b="0" i="0" u="none" strike="noStrike">
                          <a:solidFill>
                            <a:srgbClr val="7030A0"/>
                          </a:solidFill>
                          <a:effectLst/>
                          <a:latin typeface="SutonnyMJ" pitchFamily="2" charset="0"/>
                        </a:rPr>
                        <a:t>ZvwiL: 31/12/2022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329313373"/>
                  </a:ext>
                </a:extLst>
              </a:tr>
              <a:tr h="199129">
                <a:tc>
                  <a:txBody>
                    <a:bodyPr/>
                    <a:lstStyle/>
                    <a:p>
                      <a:pPr algn="ctr" fontAlgn="b"/>
                      <a:r>
                        <a:rPr lang="en-US" sz="600" b="0" i="0" u="none" strike="noStrike">
                          <a:solidFill>
                            <a:srgbClr val="7030A0"/>
                          </a:solidFill>
                          <a:effectLst/>
                          <a:latin typeface="SutonnyMJ" pitchFamily="2" charset="0"/>
                        </a:rPr>
                        <a:t>µwgKbs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Av‡qi LvZ mgyn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msL¨v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e‡Kqv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gšÍe¨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µwgKbs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e¨‡qi LvZ mgyn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msL¨v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gšÍe¨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0400190"/>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Av‡qi cÖavb Drm: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UvKv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UvKv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e¨‡qi LvZ mgyn: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UvKv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80981909"/>
                  </a:ext>
                </a:extLst>
              </a:tr>
              <a:tr h="110184">
                <a:tc>
                  <a:txBody>
                    <a:bodyPr/>
                    <a:lstStyle/>
                    <a:p>
                      <a:pPr algn="ctr" fontAlgn="b"/>
                      <a:r>
                        <a:rPr lang="en-US" sz="600" b="0" i="0" u="none" strike="noStrike">
                          <a:solidFill>
                            <a:srgbClr val="7030A0"/>
                          </a:solidFill>
                          <a:effectLst/>
                          <a:latin typeface="SutonnyMJ" pitchFamily="2"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c~‡e©i †Ri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376,748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evwlK© mvaviY mfv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49,000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1613181"/>
                  </a:ext>
                </a:extLst>
              </a:tr>
              <a:tr h="113788">
                <a:tc>
                  <a:txBody>
                    <a:bodyPr/>
                    <a:lstStyle/>
                    <a:p>
                      <a:pPr algn="ctr" fontAlgn="b"/>
                      <a:r>
                        <a:rPr lang="en-US" sz="600" b="0" i="0" u="none" strike="noStrike">
                          <a:solidFill>
                            <a:srgbClr val="7030A0"/>
                          </a:solidFill>
                          <a:effectLst/>
                          <a:latin typeface="SutonnyMJ" pitchFamily="2"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mvaviY m`m¨‡`i Pvu`v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7030A0"/>
                          </a:solidFill>
                          <a:effectLst/>
                          <a:latin typeface="SutonnyMJ" pitchFamily="2"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54,941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42,700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C` cyb©wgjbx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98,068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6380567"/>
                  </a:ext>
                </a:extLst>
              </a:tr>
              <a:tr h="113788">
                <a:tc>
                  <a:txBody>
                    <a:bodyPr/>
                    <a:lstStyle/>
                    <a:p>
                      <a:pPr algn="ctr" fontAlgn="b"/>
                      <a:r>
                        <a:rPr lang="en-US" sz="600" b="0" i="0" u="none" strike="noStrike">
                          <a:solidFill>
                            <a:srgbClr val="7030A0"/>
                          </a:solidFill>
                          <a:effectLst/>
                          <a:latin typeface="SutonnyMJ" pitchFamily="2"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Dc‡`óv‡`i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mgevq Awdm †K›`ªxK LiP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10,242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39066506"/>
                  </a:ext>
                </a:extLst>
              </a:tr>
              <a:tr h="113788">
                <a:tc>
                  <a:txBody>
                    <a:bodyPr/>
                    <a:lstStyle/>
                    <a:p>
                      <a:pPr algn="ctr" fontAlgn="b"/>
                      <a:r>
                        <a:rPr lang="en-US" sz="600" b="0" i="0" u="none" strike="noStrike">
                          <a:solidFill>
                            <a:srgbClr val="7030A0"/>
                          </a:solidFill>
                          <a:effectLst/>
                          <a:latin typeface="SutonnyMJ" pitchFamily="2"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‡Wvbvi m`m¨‡`b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AvmevecÎ</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11,500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2513343"/>
                  </a:ext>
                </a:extLst>
              </a:tr>
              <a:tr h="113788">
                <a:tc>
                  <a:txBody>
                    <a:bodyPr/>
                    <a:lstStyle/>
                    <a:p>
                      <a:pPr algn="ctr" fontAlgn="b"/>
                      <a:r>
                        <a:rPr lang="en-US" sz="600" b="0" i="0" u="none" strike="noStrike">
                          <a:solidFill>
                            <a:srgbClr val="7030A0"/>
                          </a:solidFill>
                          <a:effectLst/>
                          <a:latin typeface="SutonnyMJ" pitchFamily="2"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AvRxeb m`m¨‡`i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Ab¨vb¨ wgwUs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2,558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0236649"/>
                  </a:ext>
                </a:extLst>
              </a:tr>
              <a:tr h="113788">
                <a:tc>
                  <a:txBody>
                    <a:bodyPr/>
                    <a:lstStyle/>
                    <a:p>
                      <a:pPr algn="ctr" fontAlgn="b"/>
                      <a:r>
                        <a:rPr lang="en-US" sz="600" b="0" i="0" u="none" strike="noStrike">
                          <a:solidFill>
                            <a:srgbClr val="7030A0"/>
                          </a:solidFill>
                          <a:effectLst/>
                          <a:latin typeface="SutonnyMJ" pitchFamily="2"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wewfbœ Abyôv‡bi DØ„Ë</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¯’vqx m¤ú`</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762377"/>
                  </a:ext>
                </a:extLst>
              </a:tr>
              <a:tr h="113788">
                <a:tc>
                  <a:txBody>
                    <a:bodyPr/>
                    <a:lstStyle/>
                    <a:p>
                      <a:pPr algn="ctr" fontAlgn="b"/>
                      <a:r>
                        <a:rPr lang="en-US" sz="600" b="0" i="0" u="none" strike="noStrike">
                          <a:solidFill>
                            <a:srgbClr val="7030A0"/>
                          </a:solidFill>
                          <a:effectLst/>
                          <a:latin typeface="SutonnyMJ" pitchFamily="2"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GKKvjxb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kxZ e¯¿ weZiY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1987656"/>
                  </a:ext>
                </a:extLst>
              </a:tr>
              <a:tr h="199129">
                <a:tc>
                  <a:txBody>
                    <a:bodyPr/>
                    <a:lstStyle/>
                    <a:p>
                      <a:pPr algn="ctr" fontAlgn="b"/>
                      <a:r>
                        <a:rPr lang="en-US" sz="600" b="0" i="0" u="none" strike="noStrike">
                          <a:solidFill>
                            <a:srgbClr val="7030A0"/>
                          </a:solidFill>
                          <a:effectLst/>
                          <a:latin typeface="SutonnyMJ" pitchFamily="2"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weÁvc‡bi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I‡qemvBU,†Wv‡gBb,†nvwós, w_g µq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25297069"/>
                  </a:ext>
                </a:extLst>
              </a:tr>
              <a:tr h="113788">
                <a:tc>
                  <a:txBody>
                    <a:bodyPr/>
                    <a:lstStyle/>
                    <a:p>
                      <a:pPr algn="ctr" fontAlgn="b"/>
                      <a:r>
                        <a:rPr lang="en-US" sz="600" b="0" i="0" u="none" strike="noStrike">
                          <a:solidFill>
                            <a:srgbClr val="7030A0"/>
                          </a:solidFill>
                          <a:effectLst/>
                          <a:latin typeface="SutonnyMJ" pitchFamily="2"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7030A0"/>
                          </a:solidFill>
                          <a:effectLst/>
                          <a:latin typeface="SutonnyMJ" pitchFamily="2" charset="0"/>
                        </a:rPr>
                        <a:t>Ab¨vb</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wewea</a:t>
                      </a:r>
                      <a:endParaRPr lang="en-US" sz="600" b="0" i="0" u="none" strike="noStrike" dirty="0">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9825506"/>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‡gvU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7030A0"/>
                          </a:solidFill>
                          <a:effectLst/>
                          <a:latin typeface="SutonnyMJ" pitchFamily="2"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608,689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42,700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‡gvU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318,368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9245866"/>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66759320"/>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Ab¨vb¨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Ab¨vb¨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4565418"/>
                  </a:ext>
                </a:extLst>
              </a:tr>
              <a:tr h="113788">
                <a:tc>
                  <a:txBody>
                    <a:bodyPr/>
                    <a:lstStyle/>
                    <a:p>
                      <a:pPr algn="ctr" fontAlgn="b"/>
                      <a:r>
                        <a:rPr lang="en-US" sz="600" b="0" i="0" u="none" strike="noStrike">
                          <a:solidFill>
                            <a:srgbClr val="7030A0"/>
                          </a:solidFill>
                          <a:effectLst/>
                          <a:latin typeface="SutonnyMJ" pitchFamily="2"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hvKvZ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132,500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hvKvZ `vb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132,500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87704278"/>
                  </a:ext>
                </a:extLst>
              </a:tr>
              <a:tr h="113788">
                <a:tc>
                  <a:txBody>
                    <a:bodyPr/>
                    <a:lstStyle/>
                    <a:p>
                      <a:pPr algn="ctr" fontAlgn="b"/>
                      <a:r>
                        <a:rPr lang="en-US" sz="600" b="0" i="0" u="none" strike="noStrike">
                          <a:solidFill>
                            <a:srgbClr val="7030A0"/>
                          </a:solidFill>
                          <a:effectLst/>
                          <a:latin typeface="SutonnyMJ" pitchFamily="2"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wPwKrmv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wPwKrmv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9676560"/>
                  </a:ext>
                </a:extLst>
              </a:tr>
              <a:tr h="113788">
                <a:tc>
                  <a:txBody>
                    <a:bodyPr/>
                    <a:lstStyle/>
                    <a:p>
                      <a:pPr algn="ctr" fontAlgn="b"/>
                      <a:r>
                        <a:rPr lang="en-US" sz="600" b="0" i="0" u="none" strike="noStrike">
                          <a:solidFill>
                            <a:srgbClr val="7030A0"/>
                          </a:solidFill>
                          <a:effectLst/>
                          <a:latin typeface="SutonnyMJ" pitchFamily="2"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cÖexY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cÖexY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5548061"/>
                  </a:ext>
                </a:extLst>
              </a:tr>
              <a:tr h="113788">
                <a:tc>
                  <a:txBody>
                    <a:bodyPr/>
                    <a:lstStyle/>
                    <a:p>
                      <a:pPr algn="ctr" fontAlgn="b"/>
                      <a:r>
                        <a:rPr lang="en-US" sz="600" b="0" i="0" u="none" strike="noStrike">
                          <a:solidFill>
                            <a:srgbClr val="7030A0"/>
                          </a:solidFill>
                          <a:effectLst/>
                          <a:latin typeface="SutonnyMJ" pitchFamily="2"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weaev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weaev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2431514"/>
                  </a:ext>
                </a:extLst>
              </a:tr>
              <a:tr h="113788">
                <a:tc>
                  <a:txBody>
                    <a:bodyPr/>
                    <a:lstStyle/>
                    <a:p>
                      <a:pPr algn="ctr" fontAlgn="b"/>
                      <a:r>
                        <a:rPr lang="en-US" sz="600" b="0" i="0" u="none" strike="noStrike">
                          <a:solidFill>
                            <a:srgbClr val="7030A0"/>
                          </a:solidFill>
                          <a:effectLst/>
                          <a:latin typeface="SutonnyMJ" pitchFamily="2"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40442774"/>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‡gvU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7030A0"/>
                          </a:solidFill>
                          <a:effectLst/>
                          <a:latin typeface="SutonnyMJ" pitchFamily="2"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132,500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‡gvU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132,500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6696169"/>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2516045"/>
                  </a:ext>
                </a:extLst>
              </a:tr>
              <a:tr h="113788">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me©‡gvU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7030A0"/>
                          </a:solidFill>
                          <a:effectLst/>
                          <a:latin typeface="SutonnyMJ" pitchFamily="2"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741,189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42,700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me©‡gvU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450,868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5972974"/>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364262180"/>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r>
                        <a:rPr lang="en-US" sz="600" b="0" i="0" u="none" strike="noStrike">
                          <a:solidFill>
                            <a:srgbClr val="7030A0"/>
                          </a:solidFill>
                          <a:effectLst/>
                          <a:latin typeface="SutonnyMJ" pitchFamily="2" charset="0"/>
                        </a:rPr>
                        <a:t>me©‡gvU Avq</a:t>
                      </a: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r>
                        <a:rPr lang="en-US" sz="600" b="0" i="0" u="none" strike="noStrike">
                          <a:solidFill>
                            <a:srgbClr val="7030A0"/>
                          </a:solidFill>
                          <a:effectLst/>
                          <a:latin typeface="SutonnyMJ" pitchFamily="2" charset="0"/>
                        </a:rPr>
                        <a:t>      741,189 </a:t>
                      </a: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803920914"/>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r>
                        <a:rPr lang="en-US" sz="600" b="0" i="0" u="none" strike="noStrike">
                          <a:solidFill>
                            <a:srgbClr val="7030A0"/>
                          </a:solidFill>
                          <a:effectLst/>
                          <a:latin typeface="SutonnyMJ" pitchFamily="2" charset="0"/>
                        </a:rPr>
                        <a:t>me©‡gvU e¨q</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450,868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038349100"/>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7030A0"/>
                          </a:solidFill>
                          <a:effectLst/>
                          <a:latin typeface="SutonnyMJ" pitchFamily="2" charset="0"/>
                        </a:rPr>
                        <a:t>‡gvU w¯’wZ</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dbl" strike="noStrike">
                          <a:solidFill>
                            <a:srgbClr val="7030A0"/>
                          </a:solidFill>
                          <a:effectLst/>
                          <a:latin typeface="SutonnyMJ" pitchFamily="2" charset="0"/>
                        </a:rPr>
                        <a:t>     290,321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525977889"/>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3646192371"/>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7030A0"/>
                          </a:solidFill>
                          <a:effectLst/>
                          <a:latin typeface="SutonnyMJ" pitchFamily="2" charset="0"/>
                        </a:rPr>
                        <a:t>e¨vsK Rgv </a:t>
                      </a: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r>
                        <a:rPr lang="en-US" sz="600" b="0" i="0" u="none" strike="noStrike">
                          <a:solidFill>
                            <a:srgbClr val="7030A0"/>
                          </a:solidFill>
                          <a:effectLst/>
                          <a:latin typeface="SutonnyMJ" pitchFamily="2" charset="0"/>
                        </a:rPr>
                        <a:t>      289,511 </a:t>
                      </a: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3644433518"/>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7030A0"/>
                          </a:solidFill>
                          <a:effectLst/>
                          <a:latin typeface="SutonnyMJ" pitchFamily="2" charset="0"/>
                        </a:rPr>
                        <a:t>nv‡Z bM`</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810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950523492"/>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7030A0"/>
                          </a:solidFill>
                          <a:effectLst/>
                          <a:latin typeface="SutonnyMJ" pitchFamily="2" charset="0"/>
                        </a:rPr>
                        <a:t>‡gvU w¯’wZ</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7030A0"/>
                          </a:solidFill>
                          <a:effectLst/>
                          <a:latin typeface="SutonnyMJ" pitchFamily="2"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dbl" strike="noStrike">
                          <a:solidFill>
                            <a:srgbClr val="7030A0"/>
                          </a:solidFill>
                          <a:effectLst/>
                          <a:latin typeface="SutonnyMJ" pitchFamily="2" charset="0"/>
                        </a:rPr>
                        <a:t>     290,321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214631048"/>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rowSpan="3" gridSpan="3">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2995097192"/>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30722003"/>
                  </a:ext>
                </a:extLst>
              </a:tr>
              <a:tr h="113788">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10529741"/>
                  </a:ext>
                </a:extLst>
              </a:tr>
              <a:tr h="199129">
                <a:tc gridSpan="2">
                  <a:txBody>
                    <a:bodyPr/>
                    <a:lstStyle/>
                    <a:p>
                      <a:pPr algn="ctr" fontAlgn="b"/>
                      <a:r>
                        <a:rPr lang="en-US" sz="600" b="0" i="0" u="none" strike="noStrike">
                          <a:solidFill>
                            <a:srgbClr val="7030A0"/>
                          </a:solidFill>
                          <a:effectLst/>
                          <a:latin typeface="SutonnyMJ" pitchFamily="2" charset="0"/>
                        </a:rPr>
                        <a:t>cÖ‡dmi G‡RWGg gvB`yj Bmjvg</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r>
                        <a:rPr lang="en-US" sz="600" b="0" i="0" u="none" strike="noStrike">
                          <a:solidFill>
                            <a:srgbClr val="7030A0"/>
                          </a:solidFill>
                          <a:effectLst/>
                          <a:latin typeface="SutonnyMJ" pitchFamily="2" charset="0"/>
                        </a:rPr>
                        <a:t>‡gv: nv‡kgy¾vgvb</a:t>
                      </a:r>
                    </a:p>
                  </a:txBody>
                  <a:tcPr marL="0" marR="0" marT="0" marB="0" anchor="b">
                    <a:lnL>
                      <a:noFill/>
                    </a:lnL>
                    <a:lnR>
                      <a:noFill/>
                    </a:lnR>
                    <a:lnT>
                      <a:noFill/>
                    </a:lnT>
                    <a:lnB>
                      <a:noFill/>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r>
                        <a:rPr lang="en-US" sz="600" b="0" i="0" u="none" strike="noStrike">
                          <a:solidFill>
                            <a:srgbClr val="7030A0"/>
                          </a:solidFill>
                          <a:effectLst/>
                          <a:latin typeface="SutonnyMJ" pitchFamily="2" charset="0"/>
                        </a:rPr>
                        <a:t>‡gv: Gbvgyj nK Kv›`y</a:t>
                      </a:r>
                    </a:p>
                  </a:txBody>
                  <a:tcPr marL="0" marR="0" marT="0" marB="0" anchor="b">
                    <a:lnL>
                      <a:noFill/>
                    </a:lnL>
                    <a:lnR>
                      <a:noFill/>
                    </a:lnR>
                    <a:lnT>
                      <a:noFill/>
                    </a:lnT>
                    <a:lnB>
                      <a:noFill/>
                    </a:lnB>
                  </a:tcPr>
                </a:tc>
                <a:tc gridSpan="2">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520605065"/>
                  </a:ext>
                </a:extLst>
              </a:tr>
              <a:tr h="199129">
                <a:tc gridSpan="2">
                  <a:txBody>
                    <a:bodyPr/>
                    <a:lstStyle/>
                    <a:p>
                      <a:pPr algn="ctr" fontAlgn="b"/>
                      <a:r>
                        <a:rPr lang="en-US" sz="600" b="0" i="0" u="none" strike="noStrike">
                          <a:solidFill>
                            <a:srgbClr val="7030A0"/>
                          </a:solidFill>
                          <a:effectLst/>
                          <a:latin typeface="SutonnyMJ" pitchFamily="2" charset="0"/>
                        </a:rPr>
                        <a:t>mfvcwZ</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r>
                        <a:rPr lang="en-US" sz="600" b="0" i="0" u="none" strike="noStrike">
                          <a:solidFill>
                            <a:srgbClr val="7030A0"/>
                          </a:solidFill>
                          <a:effectLst/>
                          <a:latin typeface="SutonnyMJ" pitchFamily="2" charset="0"/>
                        </a:rPr>
                        <a:t>mvaviY m¤úv`K</a:t>
                      </a:r>
                    </a:p>
                  </a:txBody>
                  <a:tcPr marL="0" marR="0" marT="0" marB="0" anchor="b">
                    <a:lnL>
                      <a:noFill/>
                    </a:lnL>
                    <a:lnR>
                      <a:noFill/>
                    </a:lnR>
                    <a:lnT>
                      <a:noFill/>
                    </a:lnT>
                    <a:lnB>
                      <a:noFill/>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r>
                        <a:rPr lang="en-US" sz="600" b="0" i="0" u="none" strike="noStrike">
                          <a:solidFill>
                            <a:srgbClr val="7030A0"/>
                          </a:solidFill>
                          <a:effectLst/>
                          <a:latin typeface="SutonnyMJ" pitchFamily="2" charset="0"/>
                        </a:rPr>
                        <a:t>‡Kvlva¨ÿ</a:t>
                      </a:r>
                    </a:p>
                  </a:txBody>
                  <a:tcPr marL="0" marR="0" marT="0" marB="0" anchor="b">
                    <a:lnL>
                      <a:noFill/>
                    </a:lnL>
                    <a:lnR>
                      <a:noFill/>
                    </a:lnR>
                    <a:lnT>
                      <a:noFill/>
                    </a:lnT>
                    <a:lnB>
                      <a:noFill/>
                    </a:lnB>
                  </a:tcPr>
                </a:tc>
                <a:tc gridSpan="2">
                  <a:txBody>
                    <a:bodyPr/>
                    <a:lstStyle/>
                    <a:p>
                      <a:pPr algn="ctr"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42053454"/>
                  </a:ext>
                </a:extLst>
              </a:tr>
              <a:tr h="234687">
                <a:tc gridSpan="2">
                  <a:txBody>
                    <a:bodyPr/>
                    <a:lstStyle/>
                    <a:p>
                      <a:pPr algn="ctr" fontAlgn="b"/>
                      <a:r>
                        <a:rPr lang="en-US" sz="500" b="0" i="0" u="none" strike="noStrike">
                          <a:solidFill>
                            <a:srgbClr val="7030A0"/>
                          </a:solidFill>
                          <a:effectLst/>
                          <a:latin typeface="SutonnyMJ" pitchFamily="2" charset="0"/>
                        </a:rPr>
                        <a:t>wkeMÄ Dc‡Rjv (e¸ov) Kj¨vY mwgwZ, XvKv</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gridSpan="4">
                  <a:txBody>
                    <a:bodyPr/>
                    <a:lstStyle/>
                    <a:p>
                      <a:pPr algn="ctr" fontAlgn="b"/>
                      <a:r>
                        <a:rPr lang="en-US" sz="500" b="0" i="0" u="none" strike="noStrike">
                          <a:solidFill>
                            <a:srgbClr val="7030A0"/>
                          </a:solidFill>
                          <a:effectLst/>
                          <a:latin typeface="SutonnyMJ" pitchFamily="2" charset="0"/>
                        </a:rPr>
                        <a:t>wkeMÄ Dc‡Rjv (e¸ov) Kj¨vY mwgwZ, XvKv</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5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ctr" fontAlgn="b"/>
                      <a:endParaRPr lang="en-US" sz="5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r" fontAlgn="b"/>
                      <a:r>
                        <a:rPr lang="en-US" sz="500" b="0" i="0" u="none" strike="noStrike" dirty="0" err="1">
                          <a:solidFill>
                            <a:srgbClr val="7030A0"/>
                          </a:solidFill>
                          <a:effectLst/>
                          <a:latin typeface="SutonnyMJ" pitchFamily="2" charset="0"/>
                        </a:rPr>
                        <a:t>wkeMÄ</a:t>
                      </a:r>
                      <a:r>
                        <a:rPr lang="en-US" sz="500" b="0" i="0" u="none" strike="noStrike" dirty="0">
                          <a:solidFill>
                            <a:srgbClr val="7030A0"/>
                          </a:solidFill>
                          <a:effectLst/>
                          <a:latin typeface="SutonnyMJ" pitchFamily="2" charset="0"/>
                        </a:rPr>
                        <a:t> </a:t>
                      </a:r>
                      <a:r>
                        <a:rPr lang="en-US" sz="500" b="0" i="0" u="none" strike="noStrike" dirty="0" err="1">
                          <a:solidFill>
                            <a:srgbClr val="7030A0"/>
                          </a:solidFill>
                          <a:effectLst/>
                          <a:latin typeface="SutonnyMJ" pitchFamily="2" charset="0"/>
                        </a:rPr>
                        <a:t>Dc‡Rjv</a:t>
                      </a:r>
                      <a:r>
                        <a:rPr lang="en-US" sz="500" b="0" i="0" u="none" strike="noStrike" dirty="0">
                          <a:solidFill>
                            <a:srgbClr val="7030A0"/>
                          </a:solidFill>
                          <a:effectLst/>
                          <a:latin typeface="SutonnyMJ" pitchFamily="2" charset="0"/>
                        </a:rPr>
                        <a:t> (</a:t>
                      </a:r>
                      <a:r>
                        <a:rPr lang="en-US" sz="500" b="0" i="0" u="none" strike="noStrike" dirty="0" err="1">
                          <a:solidFill>
                            <a:srgbClr val="7030A0"/>
                          </a:solidFill>
                          <a:effectLst/>
                          <a:latin typeface="SutonnyMJ" pitchFamily="2" charset="0"/>
                        </a:rPr>
                        <a:t>e¸ov</a:t>
                      </a:r>
                      <a:r>
                        <a:rPr lang="en-US" sz="500" b="0" i="0" u="none" strike="noStrike" dirty="0">
                          <a:solidFill>
                            <a:srgbClr val="7030A0"/>
                          </a:solidFill>
                          <a:effectLst/>
                          <a:latin typeface="SutonnyMJ" pitchFamily="2" charset="0"/>
                        </a:rPr>
                        <a:t>) </a:t>
                      </a:r>
                      <a:r>
                        <a:rPr lang="en-US" sz="500" b="0" i="0" u="none" strike="noStrike" dirty="0" err="1">
                          <a:solidFill>
                            <a:srgbClr val="7030A0"/>
                          </a:solidFill>
                          <a:effectLst/>
                          <a:latin typeface="SutonnyMJ" pitchFamily="2" charset="0"/>
                        </a:rPr>
                        <a:t>Kj¨vY</a:t>
                      </a:r>
                      <a:r>
                        <a:rPr lang="en-US" sz="500" b="0" i="0" u="none" strike="noStrike" dirty="0">
                          <a:solidFill>
                            <a:srgbClr val="7030A0"/>
                          </a:solidFill>
                          <a:effectLst/>
                          <a:latin typeface="SutonnyMJ" pitchFamily="2" charset="0"/>
                        </a:rPr>
                        <a:t> </a:t>
                      </a:r>
                      <a:r>
                        <a:rPr lang="en-US" sz="500" b="0" i="0" u="none" strike="noStrike" dirty="0" err="1">
                          <a:solidFill>
                            <a:srgbClr val="7030A0"/>
                          </a:solidFill>
                          <a:effectLst/>
                          <a:latin typeface="SutonnyMJ" pitchFamily="2" charset="0"/>
                        </a:rPr>
                        <a:t>mwgwZ</a:t>
                      </a:r>
                      <a:r>
                        <a:rPr lang="en-US" sz="500" b="0" i="0" u="none" strike="noStrike" dirty="0">
                          <a:solidFill>
                            <a:srgbClr val="7030A0"/>
                          </a:solidFill>
                          <a:effectLst/>
                          <a:latin typeface="SutonnyMJ" pitchFamily="2" charset="0"/>
                        </a:rPr>
                        <a:t>, </a:t>
                      </a:r>
                      <a:r>
                        <a:rPr lang="en-US" sz="500" b="0" i="0" u="none" strike="noStrike" dirty="0" err="1">
                          <a:solidFill>
                            <a:srgbClr val="7030A0"/>
                          </a:solidFill>
                          <a:effectLst/>
                          <a:latin typeface="SutonnyMJ" pitchFamily="2" charset="0"/>
                        </a:rPr>
                        <a:t>XvKv</a:t>
                      </a:r>
                      <a:endParaRPr lang="en-US" sz="500" b="0" i="0" u="none" strike="noStrike" dirty="0">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7030A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7030A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2217479434"/>
                  </a:ext>
                </a:extLst>
              </a:tr>
            </a:tbl>
          </a:graphicData>
        </a:graphic>
      </p:graphicFrame>
      <p:sp>
        <p:nvSpPr>
          <p:cNvPr id="4" name="Slide Number Placeholder 3">
            <a:extLst>
              <a:ext uri="{FF2B5EF4-FFF2-40B4-BE49-F238E27FC236}">
                <a16:creationId xmlns:a16="http://schemas.microsoft.com/office/drawing/2014/main" id="{BC6ADE90-AA7B-43F6-D1B5-A140BA4A7EBB}"/>
              </a:ext>
            </a:extLst>
          </p:cNvPr>
          <p:cNvSpPr>
            <a:spLocks noGrp="1"/>
          </p:cNvSpPr>
          <p:nvPr>
            <p:ph type="sldNum" sz="quarter" idx="12"/>
          </p:nvPr>
        </p:nvSpPr>
        <p:spPr/>
        <p:txBody>
          <a:bodyPr/>
          <a:lstStyle/>
          <a:p>
            <a:fld id="{7894B7F4-6FB9-4C1D-B373-788FE6AC6087}" type="slidenum">
              <a:rPr lang="en-US" smtClean="0"/>
              <a:pPr/>
              <a:t>6</a:t>
            </a:fld>
            <a:endParaRPr lang="en-US"/>
          </a:p>
        </p:txBody>
      </p:sp>
    </p:spTree>
    <p:extLst>
      <p:ext uri="{BB962C8B-B14F-4D97-AF65-F5344CB8AC3E}">
        <p14:creationId xmlns:p14="http://schemas.microsoft.com/office/powerpoint/2010/main" val="2964307776"/>
      </p:ext>
    </p:extLst>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E896-235E-94D0-6DBC-4CF9D88F2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B1BBC-012A-87AE-AF0C-C09D3C62C450}"/>
              </a:ext>
            </a:extLst>
          </p:cNvPr>
          <p:cNvSpPr>
            <a:spLocks noGrp="1"/>
          </p:cNvSpPr>
          <p:nvPr>
            <p:ph type="title"/>
          </p:nvPr>
        </p:nvSpPr>
        <p:spPr/>
        <p:txBody>
          <a:bodyPr>
            <a:normAutofit/>
          </a:bodyPr>
          <a:lstStyle/>
          <a:p>
            <a:pPr algn="ctr"/>
            <a:r>
              <a:rPr lang="en-US" sz="3200" dirty="0" err="1">
                <a:solidFill>
                  <a:srgbClr val="0070C0"/>
                </a:solidFill>
                <a:latin typeface="NikoshBAN" panose="02000000000000000000" pitchFamily="2" charset="0"/>
                <a:cs typeface="NikoshBAN" panose="02000000000000000000" pitchFamily="2" charset="0"/>
              </a:rPr>
              <a:t>আয়-ব্যয়ের</a:t>
            </a:r>
            <a:r>
              <a:rPr lang="en-US" sz="3200" dirty="0">
                <a:solidFill>
                  <a:srgbClr val="0070C0"/>
                </a:solidFill>
                <a:latin typeface="NikoshBAN" panose="02000000000000000000" pitchFamily="2" charset="0"/>
                <a:cs typeface="NikoshBAN" panose="02000000000000000000" pitchFamily="2" charset="0"/>
              </a:rPr>
              <a:t> </a:t>
            </a:r>
            <a:r>
              <a:rPr lang="en-US" sz="3200" dirty="0" err="1">
                <a:solidFill>
                  <a:srgbClr val="0070C0"/>
                </a:solidFill>
                <a:latin typeface="NikoshBAN" panose="02000000000000000000" pitchFamily="2" charset="0"/>
                <a:cs typeface="NikoshBAN" panose="02000000000000000000" pitchFamily="2" charset="0"/>
              </a:rPr>
              <a:t>হিসেব</a:t>
            </a:r>
            <a:r>
              <a:rPr lang="en-US" sz="3200" dirty="0">
                <a:solidFill>
                  <a:srgbClr val="0070C0"/>
                </a:solidFill>
                <a:latin typeface="NikoshBAN" panose="02000000000000000000" pitchFamily="2" charset="0"/>
                <a:cs typeface="NikoshBAN" panose="02000000000000000000" pitchFamily="2" charset="0"/>
              </a:rPr>
              <a:t> ২০২৩</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5644893"/>
              </p:ext>
            </p:extLst>
          </p:nvPr>
        </p:nvGraphicFramePr>
        <p:xfrm>
          <a:off x="762000" y="1143001"/>
          <a:ext cx="7924799" cy="4976896"/>
        </p:xfrm>
        <a:graphic>
          <a:graphicData uri="http://schemas.openxmlformats.org/drawingml/2006/table">
            <a:tbl>
              <a:tblPr/>
              <a:tblGrid>
                <a:gridCol w="362842">
                  <a:extLst>
                    <a:ext uri="{9D8B030D-6E8A-4147-A177-3AD203B41FA5}">
                      <a16:colId xmlns:a16="http://schemas.microsoft.com/office/drawing/2014/main" val="3547300289"/>
                    </a:ext>
                  </a:extLst>
                </a:gridCol>
                <a:gridCol w="1269947">
                  <a:extLst>
                    <a:ext uri="{9D8B030D-6E8A-4147-A177-3AD203B41FA5}">
                      <a16:colId xmlns:a16="http://schemas.microsoft.com/office/drawing/2014/main" val="2154285309"/>
                    </a:ext>
                  </a:extLst>
                </a:gridCol>
                <a:gridCol w="412320">
                  <a:extLst>
                    <a:ext uri="{9D8B030D-6E8A-4147-A177-3AD203B41FA5}">
                      <a16:colId xmlns:a16="http://schemas.microsoft.com/office/drawing/2014/main" val="833449745"/>
                    </a:ext>
                  </a:extLst>
                </a:gridCol>
                <a:gridCol w="733930">
                  <a:extLst>
                    <a:ext uri="{9D8B030D-6E8A-4147-A177-3AD203B41FA5}">
                      <a16:colId xmlns:a16="http://schemas.microsoft.com/office/drawing/2014/main" val="320941373"/>
                    </a:ext>
                  </a:extLst>
                </a:gridCol>
                <a:gridCol w="717438">
                  <a:extLst>
                    <a:ext uri="{9D8B030D-6E8A-4147-A177-3AD203B41FA5}">
                      <a16:colId xmlns:a16="http://schemas.microsoft.com/office/drawing/2014/main" val="529274380"/>
                    </a:ext>
                  </a:extLst>
                </a:gridCol>
                <a:gridCol w="354596">
                  <a:extLst>
                    <a:ext uri="{9D8B030D-6E8A-4147-A177-3AD203B41FA5}">
                      <a16:colId xmlns:a16="http://schemas.microsoft.com/office/drawing/2014/main" val="3607340885"/>
                    </a:ext>
                  </a:extLst>
                </a:gridCol>
                <a:gridCol w="362842">
                  <a:extLst>
                    <a:ext uri="{9D8B030D-6E8A-4147-A177-3AD203B41FA5}">
                      <a16:colId xmlns:a16="http://schemas.microsoft.com/office/drawing/2014/main" val="807848185"/>
                    </a:ext>
                  </a:extLst>
                </a:gridCol>
                <a:gridCol w="2226530">
                  <a:extLst>
                    <a:ext uri="{9D8B030D-6E8A-4147-A177-3AD203B41FA5}">
                      <a16:colId xmlns:a16="http://schemas.microsoft.com/office/drawing/2014/main" val="3840193109"/>
                    </a:ext>
                  </a:extLst>
                </a:gridCol>
                <a:gridCol w="354596">
                  <a:extLst>
                    <a:ext uri="{9D8B030D-6E8A-4147-A177-3AD203B41FA5}">
                      <a16:colId xmlns:a16="http://schemas.microsoft.com/office/drawing/2014/main" val="1180768044"/>
                    </a:ext>
                  </a:extLst>
                </a:gridCol>
                <a:gridCol w="717438">
                  <a:extLst>
                    <a:ext uri="{9D8B030D-6E8A-4147-A177-3AD203B41FA5}">
                      <a16:colId xmlns:a16="http://schemas.microsoft.com/office/drawing/2014/main" val="3497950520"/>
                    </a:ext>
                  </a:extLst>
                </a:gridCol>
                <a:gridCol w="412320">
                  <a:extLst>
                    <a:ext uri="{9D8B030D-6E8A-4147-A177-3AD203B41FA5}">
                      <a16:colId xmlns:a16="http://schemas.microsoft.com/office/drawing/2014/main" val="4105426677"/>
                    </a:ext>
                  </a:extLst>
                </a:gridCol>
              </a:tblGrid>
              <a:tr h="129691">
                <a:tc gridSpan="11">
                  <a:txBody>
                    <a:bodyPr/>
                    <a:lstStyle/>
                    <a:p>
                      <a:pPr algn="ctr" fontAlgn="b"/>
                      <a:r>
                        <a:rPr lang="en-US" sz="700" b="0" i="0" u="none" strike="noStrike">
                          <a:solidFill>
                            <a:srgbClr val="00B050"/>
                          </a:solidFill>
                          <a:effectLst/>
                          <a:latin typeface="SutonnyMJ" pitchFamily="2" charset="0"/>
                        </a:rPr>
                        <a:t>wkeMÄ Dc‡Rjv (e¸ov) Kj¨vY mwgwZ, XvKv</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1847696"/>
                  </a:ext>
                </a:extLst>
              </a:tr>
              <a:tr h="129691">
                <a:tc gridSpan="11">
                  <a:txBody>
                    <a:bodyPr/>
                    <a:lstStyle/>
                    <a:p>
                      <a:pPr algn="ctr" fontAlgn="b"/>
                      <a:r>
                        <a:rPr lang="en-US" sz="700" b="0" i="0" u="none" strike="noStrike">
                          <a:solidFill>
                            <a:srgbClr val="00B050"/>
                          </a:solidFill>
                          <a:effectLst/>
                          <a:latin typeface="SutonnyMJ" pitchFamily="2" charset="0"/>
                        </a:rPr>
                        <a:t>evwm©K Avq- e¨v‡qi wnmve-2023</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830406"/>
                  </a:ext>
                </a:extLst>
              </a:tr>
              <a:tr h="226960">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700" b="0" i="0" u="none" strike="noStrike" dirty="0" err="1">
                          <a:solidFill>
                            <a:srgbClr val="00B050"/>
                          </a:solidFill>
                          <a:effectLst/>
                          <a:latin typeface="SutonnyMJ" pitchFamily="2" charset="0"/>
                        </a:rPr>
                        <a:t>ZvwiL</a:t>
                      </a:r>
                      <a:r>
                        <a:rPr lang="en-US" sz="700" b="0" i="0" u="none" strike="noStrike" dirty="0">
                          <a:solidFill>
                            <a:srgbClr val="00B050"/>
                          </a:solidFill>
                          <a:effectLst/>
                          <a:latin typeface="SutonnyMJ" pitchFamily="2" charset="0"/>
                        </a:rPr>
                        <a:t>: 31/12/2023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732389"/>
                  </a:ext>
                </a:extLst>
              </a:tr>
              <a:tr h="129691">
                <a:tc rowSpan="2">
                  <a:txBody>
                    <a:bodyPr/>
                    <a:lstStyle/>
                    <a:p>
                      <a:pPr algn="just" fontAlgn="b"/>
                      <a:r>
                        <a:rPr lang="en-US" sz="600" b="0" i="0" u="none" strike="noStrike">
                          <a:solidFill>
                            <a:srgbClr val="00B050"/>
                          </a:solidFill>
                          <a:effectLst/>
                          <a:latin typeface="SutonnyMJ" pitchFamily="2" charset="0"/>
                        </a:rPr>
                        <a:t>µwgK bs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Av‡qi LvZ mgyn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msL¨v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e‡Kqv 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gšÍe¨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fontAlgn="b"/>
                      <a:r>
                        <a:rPr lang="en-US" sz="600" b="0" i="0" u="none" strike="noStrike">
                          <a:solidFill>
                            <a:srgbClr val="00B050"/>
                          </a:solidFill>
                          <a:effectLst/>
                          <a:latin typeface="SutonnyMJ" pitchFamily="2" charset="0"/>
                        </a:rPr>
                        <a:t>µwgK bs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e¨‡qi LvZ mgyn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msL¨v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gšÍe¨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886425"/>
                  </a:ext>
                </a:extLst>
              </a:tr>
              <a:tr h="129691">
                <a:tc vMerge="1">
                  <a:txBody>
                    <a:bodyPr/>
                    <a:lstStyle/>
                    <a:p>
                      <a:endParaRPr lang="en-US"/>
                    </a:p>
                  </a:txBody>
                  <a:tcPr/>
                </a:tc>
                <a:tc>
                  <a:txBody>
                    <a:bodyPr/>
                    <a:lstStyle/>
                    <a:p>
                      <a:pPr algn="ctr" fontAlgn="b"/>
                      <a:r>
                        <a:rPr lang="en-US" sz="700" b="0" i="0" u="none" strike="noStrike">
                          <a:solidFill>
                            <a:srgbClr val="00B050"/>
                          </a:solidFill>
                          <a:effectLst/>
                          <a:latin typeface="SutonnyMJ" pitchFamily="2" charset="0"/>
                        </a:rPr>
                        <a:t>Av‡qi cÖavb Drm: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UvKv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UvKv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700" b="0" i="0" u="none" strike="noStrike">
                          <a:solidFill>
                            <a:srgbClr val="00B050"/>
                          </a:solidFill>
                          <a:effectLst/>
                          <a:latin typeface="SutonnyMJ" pitchFamily="2" charset="0"/>
                        </a:rPr>
                        <a:t>e¨‡qi LvZ mgyn: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UvKv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722990"/>
                  </a:ext>
                </a:extLst>
              </a:tr>
              <a:tr h="129691">
                <a:tc>
                  <a:txBody>
                    <a:bodyPr/>
                    <a:lstStyle/>
                    <a:p>
                      <a:pPr algn="ctr" fontAlgn="b"/>
                      <a:r>
                        <a:rPr lang="en-US" sz="700" b="0" i="0" u="none" strike="noStrike">
                          <a:solidFill>
                            <a:srgbClr val="00B050"/>
                          </a:solidFill>
                          <a:effectLst/>
                          <a:latin typeface="SutonnyMJ" pitchFamily="2"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c~‡e©i †Ri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B050"/>
                          </a:solidFill>
                          <a:effectLst/>
                          <a:latin typeface="SutonnyMJ" pitchFamily="2"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290,321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42,700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evwlK© mvaviY mfv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74,495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820410"/>
                  </a:ext>
                </a:extLst>
              </a:tr>
              <a:tr h="129691">
                <a:tc>
                  <a:txBody>
                    <a:bodyPr/>
                    <a:lstStyle/>
                    <a:p>
                      <a:pPr algn="ctr" fontAlgn="b"/>
                      <a:r>
                        <a:rPr lang="en-US" sz="700" b="0" i="0" u="none" strike="noStrike">
                          <a:solidFill>
                            <a:srgbClr val="00B050"/>
                          </a:solidFill>
                          <a:effectLst/>
                          <a:latin typeface="SutonnyMJ" pitchFamily="2"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mvaviY m`m¨‡`i Pvu`v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B050"/>
                          </a:solidFill>
                          <a:effectLst/>
                          <a:latin typeface="SutonnyMJ" pitchFamily="2"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52,948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160,500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wgjb‡gjv /  C` cyb©wgjbx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320,364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448637"/>
                  </a:ext>
                </a:extLst>
              </a:tr>
              <a:tr h="129691">
                <a:tc>
                  <a:txBody>
                    <a:bodyPr/>
                    <a:lstStyle/>
                    <a:p>
                      <a:pPr algn="ctr" fontAlgn="b"/>
                      <a:r>
                        <a:rPr lang="en-US" sz="700" b="0" i="0" u="none" strike="noStrike">
                          <a:solidFill>
                            <a:srgbClr val="00B050"/>
                          </a:solidFill>
                          <a:effectLst/>
                          <a:latin typeface="SutonnyMJ" pitchFamily="2"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Dc‡`óv‡`i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mgevq Awdm †K›`ªxK LiP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350786"/>
                  </a:ext>
                </a:extLst>
              </a:tr>
              <a:tr h="129691">
                <a:tc>
                  <a:txBody>
                    <a:bodyPr/>
                    <a:lstStyle/>
                    <a:p>
                      <a:pPr algn="ctr" fontAlgn="b"/>
                      <a:r>
                        <a:rPr lang="en-US" sz="700" b="0" i="0" u="none" strike="noStrike">
                          <a:solidFill>
                            <a:srgbClr val="00B050"/>
                          </a:solidFill>
                          <a:effectLst/>
                          <a:latin typeface="SutonnyMJ" pitchFamily="2"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‡Wvbvi m`m¨‡`b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150,000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AvmevecÎ</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533123"/>
                  </a:ext>
                </a:extLst>
              </a:tr>
              <a:tr h="226960">
                <a:tc>
                  <a:txBody>
                    <a:bodyPr/>
                    <a:lstStyle/>
                    <a:p>
                      <a:pPr algn="ctr" fontAlgn="b"/>
                      <a:r>
                        <a:rPr lang="en-US" sz="700" b="0" i="0" u="none" strike="noStrike">
                          <a:solidFill>
                            <a:srgbClr val="00B050"/>
                          </a:solidFill>
                          <a:effectLst/>
                          <a:latin typeface="SutonnyMJ" pitchFamily="2"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AvRxeb m`m¨‡`i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wgwUs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9,571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617649"/>
                  </a:ext>
                </a:extLst>
              </a:tr>
              <a:tr h="226960">
                <a:tc>
                  <a:txBody>
                    <a:bodyPr/>
                    <a:lstStyle/>
                    <a:p>
                      <a:pPr algn="ctr" fontAlgn="b"/>
                      <a:r>
                        <a:rPr lang="en-US" sz="700" b="0" i="0" u="none" strike="noStrike">
                          <a:solidFill>
                            <a:srgbClr val="00B050"/>
                          </a:solidFill>
                          <a:effectLst/>
                          <a:latin typeface="SutonnyMJ" pitchFamily="2"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wgjb‡gjv/ C` cyb©wgjbx Puv`v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304,059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B050"/>
                          </a:solidFill>
                          <a:effectLst/>
                          <a:latin typeface="SutonnyMJ" pitchFamily="2" charset="0"/>
                        </a:rPr>
                        <a:t>¯’</a:t>
                      </a:r>
                      <a:r>
                        <a:rPr lang="en-US" sz="700" b="0" i="0" u="none" strike="noStrike" dirty="0" err="1">
                          <a:solidFill>
                            <a:srgbClr val="00B050"/>
                          </a:solidFill>
                          <a:effectLst/>
                          <a:latin typeface="SutonnyMJ" pitchFamily="2" charset="0"/>
                        </a:rPr>
                        <a:t>vqx</a:t>
                      </a:r>
                      <a:r>
                        <a:rPr lang="en-US" sz="700" b="0" i="0" u="none" strike="noStrike" dirty="0">
                          <a:solidFill>
                            <a:srgbClr val="00B050"/>
                          </a:solidFill>
                          <a:effectLst/>
                          <a:latin typeface="SutonnyMJ" pitchFamily="2" charset="0"/>
                        </a:rPr>
                        <a:t> </a:t>
                      </a:r>
                      <a:r>
                        <a:rPr lang="en-US" sz="700" b="0" i="0" u="none" strike="noStrike" dirty="0" err="1">
                          <a:solidFill>
                            <a:srgbClr val="00B050"/>
                          </a:solidFill>
                          <a:effectLst/>
                          <a:latin typeface="SutonnyMJ" pitchFamily="2" charset="0"/>
                        </a:rPr>
                        <a:t>m¤ú</a:t>
                      </a:r>
                      <a:r>
                        <a:rPr lang="en-US" sz="700" b="0" i="0" u="none" strike="noStrike" dirty="0">
                          <a:solidFill>
                            <a:srgbClr val="00B050"/>
                          </a:solidFill>
                          <a:effectLst/>
                          <a:latin typeface="SutonnyMJ" pitchFamily="2"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322574"/>
                  </a:ext>
                </a:extLst>
              </a:tr>
              <a:tr h="129691">
                <a:tc>
                  <a:txBody>
                    <a:bodyPr/>
                    <a:lstStyle/>
                    <a:p>
                      <a:pPr algn="ctr" fontAlgn="b"/>
                      <a:r>
                        <a:rPr lang="en-US" sz="700" b="0" i="0" u="none" strike="noStrike">
                          <a:solidFill>
                            <a:srgbClr val="00B050"/>
                          </a:solidFill>
                          <a:effectLst/>
                          <a:latin typeface="SutonnyMJ" pitchFamily="2"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wewfbœ Abyôv‡bi DØ„Ë</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kxZ e¯¿ weZiY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941908"/>
                  </a:ext>
                </a:extLst>
              </a:tr>
              <a:tr h="129691">
                <a:tc>
                  <a:txBody>
                    <a:bodyPr/>
                    <a:lstStyle/>
                    <a:p>
                      <a:pPr algn="ctr" fontAlgn="b"/>
                      <a:r>
                        <a:rPr lang="en-US" sz="700" b="0" i="0" u="none" strike="noStrike">
                          <a:solidFill>
                            <a:srgbClr val="00B050"/>
                          </a:solidFill>
                          <a:effectLst/>
                          <a:latin typeface="SutonnyMJ" pitchFamily="2"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GKKvjxb Aby`vb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I‡qemvBU,†Wv‡gBb,†nvwós, w_g µq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25,350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662329"/>
                  </a:ext>
                </a:extLst>
              </a:tr>
              <a:tr h="129691">
                <a:tc>
                  <a:txBody>
                    <a:bodyPr/>
                    <a:lstStyle/>
                    <a:p>
                      <a:pPr algn="ctr" fontAlgn="b"/>
                      <a:r>
                        <a:rPr lang="en-US" sz="700" b="0" i="0" u="none" strike="noStrike">
                          <a:solidFill>
                            <a:srgbClr val="00B050"/>
                          </a:solidFill>
                          <a:effectLst/>
                          <a:latin typeface="SutonnyMJ" pitchFamily="2"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weÁvc‡bi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990265"/>
                  </a:ext>
                </a:extLst>
              </a:tr>
              <a:tr h="129691">
                <a:tc>
                  <a:txBody>
                    <a:bodyPr/>
                    <a:lstStyle/>
                    <a:p>
                      <a:pPr algn="ctr" fontAlgn="b"/>
                      <a:r>
                        <a:rPr lang="en-US" sz="700" b="0" i="0" u="none" strike="noStrike">
                          <a:solidFill>
                            <a:srgbClr val="00B050"/>
                          </a:solidFill>
                          <a:effectLst/>
                          <a:latin typeface="SutonnyMJ" pitchFamily="2"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2,554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411984"/>
                  </a:ext>
                </a:extLst>
              </a:tr>
              <a:tr h="129691">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‡gvU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B050"/>
                          </a:solidFill>
                          <a:effectLst/>
                          <a:latin typeface="SutonnyMJ" pitchFamily="2"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856,882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203,200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‡gvU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429,780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994634"/>
                  </a:ext>
                </a:extLst>
              </a:tr>
              <a:tr h="129691">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211362"/>
                  </a:ext>
                </a:extLst>
              </a:tr>
              <a:tr h="129691">
                <a:tc>
                  <a:txBody>
                    <a:bodyPr/>
                    <a:lstStyle/>
                    <a:p>
                      <a:pPr algn="ctr" fontAlgn="b"/>
                      <a:r>
                        <a:rPr lang="en-US" sz="700" b="0" i="0" u="none" strike="noStrike">
                          <a:solidFill>
                            <a:srgbClr val="00B050"/>
                          </a:solidFill>
                          <a:effectLst/>
                          <a:latin typeface="SutonnyMJ" pitchFamily="2"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hvKvZ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135,440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hvKvZ `vb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92,735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743511"/>
                  </a:ext>
                </a:extLst>
              </a:tr>
              <a:tr h="129691">
                <a:tc>
                  <a:txBody>
                    <a:bodyPr/>
                    <a:lstStyle/>
                    <a:p>
                      <a:pPr algn="ctr" fontAlgn="b"/>
                      <a:r>
                        <a:rPr lang="en-US" sz="700" b="0" i="0" u="none" strike="noStrike">
                          <a:solidFill>
                            <a:srgbClr val="00B050"/>
                          </a:solidFill>
                          <a:effectLst/>
                          <a:latin typeface="SutonnyMJ" pitchFamily="2"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wPwKrmv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wPwKrmv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762595"/>
                  </a:ext>
                </a:extLst>
              </a:tr>
              <a:tr h="129691">
                <a:tc>
                  <a:txBody>
                    <a:bodyPr/>
                    <a:lstStyle/>
                    <a:p>
                      <a:pPr algn="ctr" fontAlgn="b"/>
                      <a:r>
                        <a:rPr lang="en-US" sz="700" b="0" i="0" u="none" strike="noStrike">
                          <a:solidFill>
                            <a:srgbClr val="00B050"/>
                          </a:solidFill>
                          <a:effectLst/>
                          <a:latin typeface="SutonnyMJ" pitchFamily="2"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cÖexY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cÖexY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970383"/>
                  </a:ext>
                </a:extLst>
              </a:tr>
              <a:tr h="129691">
                <a:tc>
                  <a:txBody>
                    <a:bodyPr/>
                    <a:lstStyle/>
                    <a:p>
                      <a:pPr algn="ctr" fontAlgn="b"/>
                      <a:r>
                        <a:rPr lang="en-US" sz="700" b="0" i="0" u="none" strike="noStrike">
                          <a:solidFill>
                            <a:srgbClr val="00B050"/>
                          </a:solidFill>
                          <a:effectLst/>
                          <a:latin typeface="SutonnyMJ" pitchFamily="2"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weaev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weaev mnvqZv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198484"/>
                  </a:ext>
                </a:extLst>
              </a:tr>
              <a:tr h="129691">
                <a:tc>
                  <a:txBody>
                    <a:bodyPr/>
                    <a:lstStyle/>
                    <a:p>
                      <a:pPr algn="ctr" fontAlgn="b"/>
                      <a:r>
                        <a:rPr lang="en-US" sz="700" b="0" i="0" u="none" strike="noStrike">
                          <a:solidFill>
                            <a:srgbClr val="00B050"/>
                          </a:solidFill>
                          <a:effectLst/>
                          <a:latin typeface="SutonnyMJ" pitchFamily="2"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Ab¨vb¨/ wewea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150447"/>
                  </a:ext>
                </a:extLst>
              </a:tr>
              <a:tr h="129691">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‡gvU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135,440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‡gvU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92,735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307507"/>
                  </a:ext>
                </a:extLst>
              </a:tr>
              <a:tr h="129691">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me©‡gvU Avq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992,322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203,200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me©‡gvU 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522,515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99669"/>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B050"/>
                          </a:solidFill>
                          <a:effectLst/>
                          <a:latin typeface="SutonnyMJ" pitchFamily="2" charset="0"/>
                        </a:rPr>
                        <a:t>me©‡gvU Avq</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B050"/>
                          </a:solidFill>
                          <a:effectLst/>
                          <a:latin typeface="SutonnyMJ" pitchFamily="2" charset="0"/>
                        </a:rPr>
                        <a:t>   992,322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3134548"/>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r>
                        <a:rPr lang="en-US" sz="700" b="0" i="0" u="none" strike="noStrike">
                          <a:solidFill>
                            <a:srgbClr val="00B050"/>
                          </a:solidFill>
                          <a:effectLst/>
                          <a:latin typeface="SutonnyMJ" pitchFamily="2" charset="0"/>
                        </a:rPr>
                        <a:t>me©‡gvU e¨q</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522,515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075938810"/>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B050"/>
                          </a:solidFill>
                          <a:effectLst/>
                          <a:latin typeface="SutonnyMJ" pitchFamily="2" charset="0"/>
                        </a:rPr>
                        <a:t>‡gvU w¯’wZ</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B05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dbl" strike="noStrike">
                          <a:solidFill>
                            <a:srgbClr val="00B050"/>
                          </a:solidFill>
                          <a:effectLst/>
                          <a:latin typeface="SutonnyMJ" pitchFamily="2" charset="0"/>
                        </a:rPr>
                        <a:t>   469,807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4613222"/>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B050"/>
                          </a:solidFill>
                          <a:effectLst/>
                          <a:latin typeface="SutonnyMJ" pitchFamily="2" charset="0"/>
                        </a:rPr>
                        <a:t>e¨vsK Rgv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B050"/>
                          </a:solidFill>
                          <a:effectLst/>
                          <a:latin typeface="SutonnyMJ" pitchFamily="2" charset="0"/>
                        </a:rPr>
                        <a:t>    421,432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121010465"/>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B050"/>
                          </a:solidFill>
                          <a:effectLst/>
                          <a:latin typeface="SutonnyMJ" pitchFamily="2" charset="0"/>
                        </a:rPr>
                        <a:t>nv‡Z bM`</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B050"/>
                          </a:solidFill>
                          <a:effectLst/>
                          <a:latin typeface="SutonnyMJ" pitchFamily="2" charset="0"/>
                        </a:rPr>
                        <a:t>     48,375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2358398303"/>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B050"/>
                          </a:solidFill>
                          <a:effectLst/>
                          <a:latin typeface="SutonnyMJ" pitchFamily="2" charset="0"/>
                        </a:rPr>
                        <a:t>‡gvU w¯’wZ</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B05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dbl" strike="noStrike">
                          <a:solidFill>
                            <a:srgbClr val="00B050"/>
                          </a:solidFill>
                          <a:effectLst/>
                          <a:latin typeface="SutonnyMJ" pitchFamily="2" charset="0"/>
                        </a:rPr>
                        <a:t>   469,807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2744063"/>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229330171"/>
                  </a:ext>
                </a:extLst>
              </a:tr>
              <a:tr h="129691">
                <a:tc>
                  <a:txBody>
                    <a:bodyPr/>
                    <a:lstStyle/>
                    <a:p>
                      <a:pPr algn="ctr"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3370309461"/>
                  </a:ext>
                </a:extLst>
              </a:tr>
              <a:tr h="226960">
                <a:tc gridSpan="2">
                  <a:txBody>
                    <a:bodyPr/>
                    <a:lstStyle/>
                    <a:p>
                      <a:pPr algn="ctr" fontAlgn="b"/>
                      <a:r>
                        <a:rPr lang="en-US" sz="700" b="0" i="0" u="none" strike="noStrike" dirty="0" err="1">
                          <a:solidFill>
                            <a:srgbClr val="00B050"/>
                          </a:solidFill>
                          <a:effectLst/>
                          <a:latin typeface="SutonnyMJ" pitchFamily="2" charset="0"/>
                        </a:rPr>
                        <a:t>cÖ‡dmi</a:t>
                      </a:r>
                      <a:r>
                        <a:rPr lang="en-US" sz="700" b="0" i="0" u="none" strike="noStrike" dirty="0">
                          <a:solidFill>
                            <a:srgbClr val="00B050"/>
                          </a:solidFill>
                          <a:effectLst/>
                          <a:latin typeface="SutonnyMJ" pitchFamily="2" charset="0"/>
                        </a:rPr>
                        <a:t> </a:t>
                      </a:r>
                      <a:r>
                        <a:rPr lang="en-US" sz="700" b="0" i="0" u="none" strike="noStrike" dirty="0" err="1">
                          <a:solidFill>
                            <a:srgbClr val="00B050"/>
                          </a:solidFill>
                          <a:effectLst/>
                          <a:latin typeface="SutonnyMJ" pitchFamily="2" charset="0"/>
                        </a:rPr>
                        <a:t>G‡RWGg</a:t>
                      </a:r>
                      <a:r>
                        <a:rPr lang="en-US" sz="700" b="0" i="0" u="none" strike="noStrike" dirty="0">
                          <a:solidFill>
                            <a:srgbClr val="00B050"/>
                          </a:solidFill>
                          <a:effectLst/>
                          <a:latin typeface="SutonnyMJ" pitchFamily="2" charset="0"/>
                        </a:rPr>
                        <a:t> </a:t>
                      </a:r>
                      <a:r>
                        <a:rPr lang="en-US" sz="700" b="0" i="0" u="none" strike="noStrike" dirty="0" err="1">
                          <a:solidFill>
                            <a:srgbClr val="00B050"/>
                          </a:solidFill>
                          <a:effectLst/>
                          <a:latin typeface="SutonnyMJ" pitchFamily="2" charset="0"/>
                        </a:rPr>
                        <a:t>gvB`yj</a:t>
                      </a:r>
                      <a:r>
                        <a:rPr lang="en-US" sz="700" b="0" i="0" u="none" strike="noStrike" dirty="0">
                          <a:solidFill>
                            <a:srgbClr val="00B050"/>
                          </a:solidFill>
                          <a:effectLst/>
                          <a:latin typeface="SutonnyMJ" pitchFamily="2" charset="0"/>
                        </a:rPr>
                        <a:t> </a:t>
                      </a:r>
                      <a:r>
                        <a:rPr lang="en-US" sz="700" b="0" i="0" u="none" strike="noStrike" dirty="0" err="1">
                          <a:solidFill>
                            <a:srgbClr val="00B050"/>
                          </a:solidFill>
                          <a:effectLst/>
                          <a:latin typeface="SutonnyMJ" pitchFamily="2" charset="0"/>
                        </a:rPr>
                        <a:t>Bmjvg</a:t>
                      </a:r>
                      <a:endParaRPr lang="en-US" sz="7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B05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700" b="0" i="0" u="none" strike="noStrike">
                          <a:solidFill>
                            <a:srgbClr val="00B050"/>
                          </a:solidFill>
                          <a:effectLst/>
                          <a:latin typeface="SutonnyMJ" pitchFamily="2" charset="0"/>
                        </a:rPr>
                        <a:t>‡gv: nv‡kgy¾vgvb</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B050"/>
                        </a:solidFill>
                        <a:effectLst/>
                        <a:latin typeface="SutonnyMJ" pitchFamily="2" charset="0"/>
                      </a:endParaRPr>
                    </a:p>
                  </a:txBody>
                  <a:tcPr marL="0" marR="0" marT="0" marB="0" anchor="b">
                    <a:lnL>
                      <a:noFill/>
                    </a:lnL>
                    <a:lnR>
                      <a:noFill/>
                    </a:lnR>
                    <a:lnT>
                      <a:noFill/>
                    </a:lnT>
                    <a:lnB>
                      <a:noFill/>
                    </a:lnB>
                  </a:tcPr>
                </a:tc>
                <a:tc gridSpan="4">
                  <a:txBody>
                    <a:bodyPr/>
                    <a:lstStyle/>
                    <a:p>
                      <a:pPr algn="ctr" fontAlgn="b"/>
                      <a:r>
                        <a:rPr lang="en-US" sz="700" b="0" i="0" u="none" strike="noStrike">
                          <a:solidFill>
                            <a:srgbClr val="00B050"/>
                          </a:solidFill>
                          <a:effectLst/>
                          <a:latin typeface="SutonnyMJ" pitchFamily="2" charset="0"/>
                        </a:rPr>
                        <a:t>‡gv: Gbvgyj nK Kv›`y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849527"/>
                  </a:ext>
                </a:extLst>
              </a:tr>
              <a:tr h="129691">
                <a:tc gridSpan="2">
                  <a:txBody>
                    <a:bodyPr/>
                    <a:lstStyle/>
                    <a:p>
                      <a:pPr algn="ctr" fontAlgn="b"/>
                      <a:r>
                        <a:rPr lang="en-US" sz="700" b="0" i="0" u="none" strike="noStrike" dirty="0" err="1">
                          <a:solidFill>
                            <a:srgbClr val="00B050"/>
                          </a:solidFill>
                          <a:effectLst/>
                          <a:latin typeface="SutonnyMJ" pitchFamily="2" charset="0"/>
                        </a:rPr>
                        <a:t>mfvcwZ</a:t>
                      </a:r>
                      <a:endParaRPr lang="en-US" sz="7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dirty="0">
                        <a:solidFill>
                          <a:srgbClr val="00B05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B05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700" b="0" i="0" u="none" strike="noStrike" dirty="0" err="1">
                          <a:solidFill>
                            <a:srgbClr val="00B050"/>
                          </a:solidFill>
                          <a:effectLst/>
                          <a:latin typeface="SutonnyMJ" pitchFamily="2" charset="0"/>
                        </a:rPr>
                        <a:t>mvaviY</a:t>
                      </a:r>
                      <a:r>
                        <a:rPr lang="en-US" sz="700" b="0" i="0" u="none" strike="noStrike" dirty="0">
                          <a:solidFill>
                            <a:srgbClr val="00B050"/>
                          </a:solidFill>
                          <a:effectLst/>
                          <a:latin typeface="SutonnyMJ" pitchFamily="2" charset="0"/>
                        </a:rPr>
                        <a:t> </a:t>
                      </a:r>
                      <a:r>
                        <a:rPr lang="en-US" sz="700" b="0" i="0" u="none" strike="noStrike" dirty="0" err="1">
                          <a:solidFill>
                            <a:srgbClr val="00B050"/>
                          </a:solidFill>
                          <a:effectLst/>
                          <a:latin typeface="SutonnyMJ" pitchFamily="2" charset="0"/>
                        </a:rPr>
                        <a:t>m¤úv`K</a:t>
                      </a:r>
                      <a:endParaRPr lang="en-US" sz="7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gridSpan="4">
                  <a:txBody>
                    <a:bodyPr/>
                    <a:lstStyle/>
                    <a:p>
                      <a:pPr algn="ctr" fontAlgn="b"/>
                      <a:r>
                        <a:rPr lang="en-US" sz="700" b="0" i="0" u="none" strike="noStrike" dirty="0">
                          <a:solidFill>
                            <a:srgbClr val="00B050"/>
                          </a:solidFill>
                          <a:effectLst/>
                          <a:latin typeface="SutonnyMJ" pitchFamily="2" charset="0"/>
                        </a:rPr>
                        <a:t>‡</a:t>
                      </a:r>
                      <a:r>
                        <a:rPr lang="en-US" sz="700" b="0" i="0" u="none" strike="noStrike" dirty="0" err="1">
                          <a:solidFill>
                            <a:srgbClr val="00B050"/>
                          </a:solidFill>
                          <a:effectLst/>
                          <a:latin typeface="SutonnyMJ" pitchFamily="2" charset="0"/>
                        </a:rPr>
                        <a:t>Kvlva¨ÿ</a:t>
                      </a:r>
                      <a:endParaRPr lang="en-US" sz="7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3272246"/>
                  </a:ext>
                </a:extLst>
              </a:tr>
              <a:tr h="178326">
                <a:tc gridSpan="2">
                  <a:txBody>
                    <a:bodyPr/>
                    <a:lstStyle/>
                    <a:p>
                      <a:pPr algn="ctr" fontAlgn="b"/>
                      <a:r>
                        <a:rPr lang="en-US" sz="600" b="0" i="0" u="none" strike="noStrike" dirty="0" err="1">
                          <a:solidFill>
                            <a:srgbClr val="00B050"/>
                          </a:solidFill>
                          <a:effectLst/>
                          <a:latin typeface="SutonnyMJ" pitchFamily="2" charset="0"/>
                        </a:rPr>
                        <a:t>wkeMÄ</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Dc‡Rjv</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e¸ov</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Kj¨vY</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mwgwZ</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XvKv</a:t>
                      </a:r>
                      <a:endParaRPr lang="en-US" sz="6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gridSpan="4">
                  <a:txBody>
                    <a:bodyPr/>
                    <a:lstStyle/>
                    <a:p>
                      <a:pPr algn="ctr" fontAlgn="b"/>
                      <a:r>
                        <a:rPr lang="en-US" sz="600" b="0" i="0" u="none" strike="noStrike" dirty="0" err="1">
                          <a:solidFill>
                            <a:srgbClr val="00B050"/>
                          </a:solidFill>
                          <a:effectLst/>
                          <a:latin typeface="SutonnyMJ" pitchFamily="2" charset="0"/>
                        </a:rPr>
                        <a:t>wkeMÄ</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Dc‡Rjv</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e¸ov</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Kj¨vY</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mwgwZ</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XvKv</a:t>
                      </a:r>
                      <a:endParaRPr lang="en-US" sz="6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600" b="0" i="0" u="none" strike="noStrike" dirty="0" err="1">
                          <a:solidFill>
                            <a:srgbClr val="00B050"/>
                          </a:solidFill>
                          <a:effectLst/>
                          <a:latin typeface="SutonnyMJ" pitchFamily="2" charset="0"/>
                        </a:rPr>
                        <a:t>wkeMÄ</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Dc‡Rjv</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e¸ov</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Kj¨vY</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mwgwZ</a:t>
                      </a:r>
                      <a:r>
                        <a:rPr lang="en-US" sz="600" b="0" i="0" u="none" strike="noStrike" dirty="0">
                          <a:solidFill>
                            <a:srgbClr val="00B050"/>
                          </a:solidFill>
                          <a:effectLst/>
                          <a:latin typeface="SutonnyMJ" pitchFamily="2" charset="0"/>
                        </a:rPr>
                        <a:t>, </a:t>
                      </a:r>
                      <a:r>
                        <a:rPr lang="en-US" sz="600" b="0" i="0" u="none" strike="noStrike" dirty="0" err="1">
                          <a:solidFill>
                            <a:srgbClr val="00B050"/>
                          </a:solidFill>
                          <a:effectLst/>
                          <a:latin typeface="SutonnyMJ" pitchFamily="2" charset="0"/>
                        </a:rPr>
                        <a:t>XvKv</a:t>
                      </a:r>
                      <a:endParaRPr lang="en-US" sz="600" b="0" i="0" u="none" strike="noStrike" dirty="0">
                        <a:solidFill>
                          <a:srgbClr val="00B050"/>
                        </a:solidFill>
                        <a:effectLst/>
                        <a:latin typeface="SutonnyMJ" pitchFamily="2"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9561569"/>
                  </a:ext>
                </a:extLst>
              </a:tr>
            </a:tbl>
          </a:graphicData>
        </a:graphic>
      </p:graphicFrame>
      <p:sp>
        <p:nvSpPr>
          <p:cNvPr id="4" name="Slide Number Placeholder 3">
            <a:extLst>
              <a:ext uri="{FF2B5EF4-FFF2-40B4-BE49-F238E27FC236}">
                <a16:creationId xmlns:a16="http://schemas.microsoft.com/office/drawing/2014/main" id="{D5E1F4DB-6289-C5BC-D5B1-F2B97FBD0974}"/>
              </a:ext>
            </a:extLst>
          </p:cNvPr>
          <p:cNvSpPr>
            <a:spLocks noGrp="1"/>
          </p:cNvSpPr>
          <p:nvPr>
            <p:ph type="sldNum" sz="quarter" idx="12"/>
          </p:nvPr>
        </p:nvSpPr>
        <p:spPr/>
        <p:txBody>
          <a:bodyPr/>
          <a:lstStyle/>
          <a:p>
            <a:fld id="{7894B7F4-6FB9-4C1D-B373-788FE6AC6087}" type="slidenum">
              <a:rPr lang="en-US" smtClean="0"/>
              <a:pPr/>
              <a:t>7</a:t>
            </a:fld>
            <a:endParaRPr lang="en-US"/>
          </a:p>
        </p:txBody>
      </p:sp>
      <p:sp>
        <p:nvSpPr>
          <p:cNvPr id="7" name="Rectangle 2">
            <a:extLst>
              <a:ext uri="{FF2B5EF4-FFF2-40B4-BE49-F238E27FC236}">
                <a16:creationId xmlns:a16="http://schemas.microsoft.com/office/drawing/2014/main" id="{C60F4473-0CEE-754E-F155-7FA06065952D}"/>
              </a:ext>
            </a:extLst>
          </p:cNvPr>
          <p:cNvSpPr>
            <a:spLocks noChangeArrowheads="1"/>
          </p:cNvSpPr>
          <p:nvPr/>
        </p:nvSpPr>
        <p:spPr bwMode="auto">
          <a:xfrm>
            <a:off x="3303588" y="1392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1DE6D0C-3EC0-1B21-C0FC-B25236FB3C9D}"/>
              </a:ext>
            </a:extLst>
          </p:cNvPr>
          <p:cNvSpPr>
            <a:spLocks noChangeArrowheads="1"/>
          </p:cNvSpPr>
          <p:nvPr/>
        </p:nvSpPr>
        <p:spPr bwMode="auto">
          <a:xfrm>
            <a:off x="3303588" y="1392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36912614"/>
      </p:ext>
    </p:extLst>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695"/>
            <a:ext cx="7848600" cy="487362"/>
          </a:xfrm>
        </p:spPr>
        <p:txBody>
          <a:bodyPr>
            <a:normAutofit fontScale="90000"/>
          </a:bodyPr>
          <a:lstStyle/>
          <a:p>
            <a:pPr algn="ctr"/>
            <a:r>
              <a:rPr lang="en-US" dirty="0" err="1">
                <a:solidFill>
                  <a:srgbClr val="7030A0"/>
                </a:solidFill>
                <a:latin typeface="NikoshBAN" panose="02000000000000000000" pitchFamily="2" charset="0"/>
                <a:cs typeface="NikoshBAN" panose="02000000000000000000" pitchFamily="2" charset="0"/>
              </a:rPr>
              <a:t>সম্ভাব্য</a:t>
            </a:r>
            <a:r>
              <a:rPr lang="en-US" dirty="0">
                <a:solidFill>
                  <a:srgbClr val="7030A0"/>
                </a:solidFill>
                <a:latin typeface="NikoshBAN" panose="02000000000000000000" pitchFamily="2" charset="0"/>
                <a:cs typeface="NikoshBAN" panose="02000000000000000000" pitchFamily="2" charset="0"/>
              </a:rPr>
              <a:t> বাজেট-২০২৪</a:t>
            </a:r>
            <a:endParaRPr lang="en-US"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944053"/>
              </p:ext>
            </p:extLst>
          </p:nvPr>
        </p:nvGraphicFramePr>
        <p:xfrm>
          <a:off x="457200" y="834252"/>
          <a:ext cx="8229598" cy="5887805"/>
        </p:xfrm>
        <a:graphic>
          <a:graphicData uri="http://schemas.openxmlformats.org/drawingml/2006/table">
            <a:tbl>
              <a:tblPr firstRow="1" firstCol="1" bandRow="1"/>
              <a:tblGrid>
                <a:gridCol w="265926">
                  <a:extLst>
                    <a:ext uri="{9D8B030D-6E8A-4147-A177-3AD203B41FA5}">
                      <a16:colId xmlns:a16="http://schemas.microsoft.com/office/drawing/2014/main" val="1543804555"/>
                    </a:ext>
                  </a:extLst>
                </a:gridCol>
                <a:gridCol w="814787">
                  <a:extLst>
                    <a:ext uri="{9D8B030D-6E8A-4147-A177-3AD203B41FA5}">
                      <a16:colId xmlns:a16="http://schemas.microsoft.com/office/drawing/2014/main" val="1696788371"/>
                    </a:ext>
                  </a:extLst>
                </a:gridCol>
                <a:gridCol w="814787">
                  <a:extLst>
                    <a:ext uri="{9D8B030D-6E8A-4147-A177-3AD203B41FA5}">
                      <a16:colId xmlns:a16="http://schemas.microsoft.com/office/drawing/2014/main" val="2413829842"/>
                    </a:ext>
                  </a:extLst>
                </a:gridCol>
                <a:gridCol w="814787">
                  <a:extLst>
                    <a:ext uri="{9D8B030D-6E8A-4147-A177-3AD203B41FA5}">
                      <a16:colId xmlns:a16="http://schemas.microsoft.com/office/drawing/2014/main" val="108395367"/>
                    </a:ext>
                  </a:extLst>
                </a:gridCol>
                <a:gridCol w="814787">
                  <a:extLst>
                    <a:ext uri="{9D8B030D-6E8A-4147-A177-3AD203B41FA5}">
                      <a16:colId xmlns:a16="http://schemas.microsoft.com/office/drawing/2014/main" val="2249908107"/>
                    </a:ext>
                  </a:extLst>
                </a:gridCol>
                <a:gridCol w="677467">
                  <a:extLst>
                    <a:ext uri="{9D8B030D-6E8A-4147-A177-3AD203B41FA5}">
                      <a16:colId xmlns:a16="http://schemas.microsoft.com/office/drawing/2014/main" val="3576651946"/>
                    </a:ext>
                  </a:extLst>
                </a:gridCol>
                <a:gridCol w="1264082">
                  <a:extLst>
                    <a:ext uri="{9D8B030D-6E8A-4147-A177-3AD203B41FA5}">
                      <a16:colId xmlns:a16="http://schemas.microsoft.com/office/drawing/2014/main" val="3100899839"/>
                    </a:ext>
                  </a:extLst>
                </a:gridCol>
                <a:gridCol w="304508">
                  <a:extLst>
                    <a:ext uri="{9D8B030D-6E8A-4147-A177-3AD203B41FA5}">
                      <a16:colId xmlns:a16="http://schemas.microsoft.com/office/drawing/2014/main" val="1650280570"/>
                    </a:ext>
                  </a:extLst>
                </a:gridCol>
                <a:gridCol w="917673">
                  <a:extLst>
                    <a:ext uri="{9D8B030D-6E8A-4147-A177-3AD203B41FA5}">
                      <a16:colId xmlns:a16="http://schemas.microsoft.com/office/drawing/2014/main" val="3403898706"/>
                    </a:ext>
                  </a:extLst>
                </a:gridCol>
                <a:gridCol w="532682">
                  <a:extLst>
                    <a:ext uri="{9D8B030D-6E8A-4147-A177-3AD203B41FA5}">
                      <a16:colId xmlns:a16="http://schemas.microsoft.com/office/drawing/2014/main" val="1166228235"/>
                    </a:ext>
                  </a:extLst>
                </a:gridCol>
                <a:gridCol w="1008112">
                  <a:extLst>
                    <a:ext uri="{9D8B030D-6E8A-4147-A177-3AD203B41FA5}">
                      <a16:colId xmlns:a16="http://schemas.microsoft.com/office/drawing/2014/main" val="1943555860"/>
                    </a:ext>
                  </a:extLst>
                </a:gridCol>
              </a:tblGrid>
              <a:tr h="149072">
                <a:tc gridSpan="11">
                  <a:txBody>
                    <a:bodyPr/>
                    <a:lstStyle/>
                    <a:p>
                      <a:pPr marL="0" marR="0" algn="ctr">
                        <a:lnSpc>
                          <a:spcPct val="107000"/>
                        </a:lnSpc>
                        <a:spcBef>
                          <a:spcPts val="0"/>
                        </a:spcBef>
                        <a:spcAft>
                          <a:spcPts val="0"/>
                        </a:spcAft>
                      </a:pP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wkeMÄ</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Dc‡Rjv</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e¸ov</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Kj¨vY</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mwgwZ</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XvKv</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1310694"/>
                  </a:ext>
                </a:extLst>
              </a:tr>
              <a:tr h="131872">
                <a:tc gridSpan="11">
                  <a:txBody>
                    <a:bodyPr/>
                    <a:lstStyle/>
                    <a:p>
                      <a:pPr marL="0" marR="0" algn="ctr">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GK erm‡ii m¤¢ve¨ Avq-e¨q weeiYx jÿ¨gvÎv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1080640"/>
                  </a:ext>
                </a:extLst>
              </a:tr>
              <a:tr h="131872">
                <a:tc gridSpan="11">
                  <a:txBody>
                    <a:bodyPr/>
                    <a:lstStyle/>
                    <a:p>
                      <a:pPr marL="0" marR="0" algn="ctr">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mgqKvj: Rvbyqvix/2024 - wW‡m¤^i/2024</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8862023"/>
                  </a:ext>
                </a:extLst>
              </a:tr>
              <a:tr h="131872">
                <a:tc gridSpan="7">
                  <a:txBody>
                    <a:bodyPr/>
                    <a:lstStyle/>
                    <a:p>
                      <a:pPr marL="0" marR="0" algn="ctr">
                        <a:lnSpc>
                          <a:spcPct val="107000"/>
                        </a:lnSpc>
                        <a:spcBef>
                          <a:spcPts val="0"/>
                        </a:spcBef>
                        <a:spcAft>
                          <a:spcPts val="0"/>
                        </a:spcAft>
                      </a:pP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m¤¢</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ve</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Avq</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jÿ¨gvÎv</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m¤¢ve¨ e¨q jÿ¨gvÎv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4929312"/>
                  </a:ext>
                </a:extLst>
              </a:tr>
              <a:tr h="131872">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µwgK</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Av‡qi</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LvZmg~n</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K_vq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µwgK</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e¨‡qi LvZmg~n</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K_vq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660702"/>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m`m¨ fwZ©</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kern="100" dirty="0" err="1">
                          <a:solidFill>
                            <a:srgbClr val="00B050"/>
                          </a:solidFill>
                          <a:effectLst/>
                          <a:latin typeface="SutonnyMJ" pitchFamily="2" charset="0"/>
                          <a:ea typeface="Calibri" panose="020F0502020204030204" pitchFamily="34" charset="0"/>
                          <a:cs typeface="Times New Roman" panose="02020603050405020304" pitchFamily="18" charset="0"/>
                        </a:rPr>
                        <a:t>cÂvk</a:t>
                      </a: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kern="100" dirty="0" err="1">
                          <a:solidFill>
                            <a:srgbClr val="00B050"/>
                          </a:solidFill>
                          <a:effectLst/>
                          <a:latin typeface="SutonnyMJ" pitchFamily="2" charset="0"/>
                          <a:ea typeface="Calibri" panose="020F0502020204030204" pitchFamily="34" charset="0"/>
                          <a:cs typeface="Times New Roman" panose="02020603050405020304" pitchFamily="18" charset="0"/>
                        </a:rPr>
                        <a:t>nvRvi</a:t>
                      </a: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kern="100" dirty="0" err="1">
                          <a:solidFill>
                            <a:srgbClr val="00B050"/>
                          </a:solidFill>
                          <a:effectLst/>
                          <a:latin typeface="SutonnyMJ" pitchFamily="2" charset="0"/>
                          <a:ea typeface="Calibri" panose="020F0502020204030204" pitchFamily="34" charset="0"/>
                          <a:cs typeface="Times New Roman" panose="02020603050405020304" pitchFamily="18" charset="0"/>
                        </a:rPr>
                        <a:t>UvKv</a:t>
                      </a: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Awdm fvov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60,000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lvU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333737"/>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2</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m`m¨‡`i evrmwiK/gvwmK Puv`v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218,400 </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`yB jÿ AvVv‡iv nvRvi PvikZ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2</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‡eZb fvZvw`</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72,000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evnvËzi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042738"/>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3</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AvRxeb m`m¨‡`i Puv`v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1,250,000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evi jÿ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3</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Awd‡mi AvmevecÎ µq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158131"/>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4</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`vZv m`m¨‡`i Puv`v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2,500,000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cwPk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4</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‡÷mbvwi µq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702346"/>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5</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Aby`vb msMÖn</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kern="100" dirty="0" err="1">
                          <a:solidFill>
                            <a:srgbClr val="00B050"/>
                          </a:solidFill>
                          <a:effectLst/>
                          <a:latin typeface="SutonnyMJ" pitchFamily="2" charset="0"/>
                          <a:ea typeface="Calibri" panose="020F0502020204030204" pitchFamily="34" charset="0"/>
                          <a:cs typeface="Times New Roman" panose="02020603050405020304" pitchFamily="18" charset="0"/>
                        </a:rPr>
                        <a:t>cÂvk</a:t>
                      </a: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kern="100" dirty="0" err="1">
                          <a:solidFill>
                            <a:srgbClr val="00B050"/>
                          </a:solidFill>
                          <a:effectLst/>
                          <a:latin typeface="SutonnyMJ" pitchFamily="2" charset="0"/>
                          <a:ea typeface="Calibri" panose="020F0502020204030204" pitchFamily="34" charset="0"/>
                          <a:cs typeface="Times New Roman" panose="02020603050405020304" pitchFamily="18" charset="0"/>
                        </a:rPr>
                        <a:t>jÿ</a:t>
                      </a: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kern="100" dirty="0" err="1">
                          <a:solidFill>
                            <a:srgbClr val="00B050"/>
                          </a:solidFill>
                          <a:effectLst/>
                          <a:latin typeface="SutonnyMJ" pitchFamily="2" charset="0"/>
                          <a:ea typeface="Calibri" panose="020F0502020204030204" pitchFamily="34" charset="0"/>
                          <a:cs typeface="Times New Roman" panose="02020603050405020304" pitchFamily="18" charset="0"/>
                        </a:rPr>
                        <a:t>UvKv</a:t>
                      </a:r>
                      <a:r>
                        <a:rPr lang="en-US" sz="600" kern="100" dirty="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5</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Kw¤úDUvi / j¨vcUc µq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70,000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mËi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37067"/>
                  </a:ext>
                </a:extLst>
              </a:tr>
              <a:tr h="244073">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6</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mvsMVwbK Af¨šÍixY Avq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GK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6</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gvbweK mnvqZv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GK jÿ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706197"/>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7</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mvs¯‹…wZK welq n‡Z Avq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7</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Z_¨ I cÖKvkbv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GK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293675"/>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8</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Dbœqb wd n‡Z Avq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8</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mvs¯‹…wZK Kg©KvÛ</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491347"/>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9</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weÁvcb eve` Avq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cuvP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9</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gv`K we‡ivax I m‡PZbvg~jK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30,000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wÎk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086610"/>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10</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m`m¨ hvKvZ Znwej</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300,000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wZb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10</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‡gav ¯^xK…wZ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120,000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GK jÿ wek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763539"/>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11</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MZ eQii DØ„Ë A_©</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11</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AwZw_ Avc¨vqb I Abyôv‡bi Lvevi</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60,000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lvU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37804"/>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12</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evrmwiK mfvq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150,000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GK jÿ cÂvk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658565"/>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13</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Dc‡Rjv I RvZxq ch©v‡q Abyôvb cvjb</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20,000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wek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172015"/>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14</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mwgwZi Kv‡Ri M‡elYv/cÖKvkbv, ey‡jwUb</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100,000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GK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35802"/>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15</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hvZvqvZ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30,000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wÎk nvRvi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874014"/>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16</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hvKvZ Lv‡Z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300,000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wZb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56267"/>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17</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‡Wv‡gBb,†nvwós Ges w_g µq eve`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30,000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wÎk nvRvi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976093"/>
                  </a:ext>
                </a:extLst>
              </a:tr>
              <a:tr h="215964">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18</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mwgwZi Rwg µq eve` e¨q(evqbv I wKwmÍ)</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5,000,000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cÂvk jÿ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271852"/>
                  </a:ext>
                </a:extLst>
              </a:tr>
              <a:tr h="215964">
                <a:tc gridSpan="2">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‡gvU m¤¢ve¨ Avq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  10,018,400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 GK †KvwU AvVv‡iv nvRvi Pvi kZ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‡gvU m¤¢ve¨ e¨q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    6,402,000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 ‡PŠlwÆ jÿ `yB nvRvi UK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643361"/>
                  </a:ext>
                </a:extLst>
              </a:tr>
              <a:tr h="215964">
                <a:tc gridSpan="2">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MZ eQii DØ„Ë A_©</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600" kern="100">
                        <a:solidFill>
                          <a:srgbClr val="00B050"/>
                        </a:solidFill>
                        <a:effectLst/>
                        <a:latin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m¤¢ve¨ DØ„Ë A_© (e¨‡qi AwZwi³)</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    3,616,400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kern="100">
                          <a:solidFill>
                            <a:srgbClr val="00B050"/>
                          </a:solidFill>
                          <a:effectLst/>
                          <a:latin typeface="SutonnyMJ" pitchFamily="2" charset="0"/>
                          <a:ea typeface="Calibri" panose="020F0502020204030204" pitchFamily="34" charset="0"/>
                          <a:cs typeface="Times New Roman" panose="02020603050405020304" pitchFamily="18" charset="0"/>
                        </a:rPr>
                        <a:t>QwÎk jÿ †lvj nvRvi Pvi kZ UvKv</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24097"/>
                  </a:ext>
                </a:extLst>
              </a:tr>
              <a:tr h="215964">
                <a:tc gridSpan="2">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me©‡gvU m¤¢ve¨ Avq</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b="1" u="dbl" kern="100">
                          <a:solidFill>
                            <a:srgbClr val="00B050"/>
                          </a:solidFill>
                          <a:effectLst/>
                          <a:latin typeface="SutonnyMJ" pitchFamily="2" charset="0"/>
                          <a:ea typeface="Calibri" panose="020F0502020204030204" pitchFamily="34" charset="0"/>
                          <a:cs typeface="Times New Roman" panose="02020603050405020304" pitchFamily="18" charset="0"/>
                        </a:rPr>
                        <a:t>  10,018,400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 GK †KvwU AvVv‡iv nvRvi Pvi kZ UvKv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600" b="1" kern="100">
                          <a:solidFill>
                            <a:srgbClr val="00B050"/>
                          </a:solidFill>
                          <a:effectLst/>
                          <a:latin typeface="SutonnyMJ" pitchFamily="2" charset="0"/>
                          <a:ea typeface="Calibri" panose="020F0502020204030204" pitchFamily="34" charset="0"/>
                          <a:cs typeface="Times New Roman" panose="02020603050405020304" pitchFamily="18" charset="0"/>
                        </a:rPr>
                        <a:t>GK eQ‡ii m¤¢ve¨ †gvU e¨q (DØ„Ë A_©mn)</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600" b="1" u="dbl" kern="100">
                          <a:solidFill>
                            <a:srgbClr val="00B050"/>
                          </a:solidFill>
                          <a:effectLst/>
                          <a:latin typeface="SutonnyMJ" pitchFamily="2" charset="0"/>
                          <a:ea typeface="Calibri" panose="020F0502020204030204" pitchFamily="34" charset="0"/>
                          <a:cs typeface="Times New Roman" panose="02020603050405020304" pitchFamily="18" charset="0"/>
                        </a:rPr>
                        <a:t>   10,018,400 </a:t>
                      </a:r>
                      <a:endParaRPr lang="en-US" sz="600"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GK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KvwU</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AvVv‡iv</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nvRvi</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Pvi</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kZ</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r>
                        <a:rPr lang="en-US" sz="600" b="1" kern="100" dirty="0" err="1">
                          <a:solidFill>
                            <a:srgbClr val="00B050"/>
                          </a:solidFill>
                          <a:effectLst/>
                          <a:latin typeface="SutonnyMJ" pitchFamily="2" charset="0"/>
                          <a:ea typeface="Calibri" panose="020F0502020204030204" pitchFamily="34" charset="0"/>
                          <a:cs typeface="Times New Roman" panose="02020603050405020304" pitchFamily="18" charset="0"/>
                        </a:rPr>
                        <a:t>UvKv</a:t>
                      </a:r>
                      <a:r>
                        <a:rPr lang="en-US" sz="600" b="1" kern="100" dirty="0">
                          <a:solidFill>
                            <a:srgbClr val="00B050"/>
                          </a:solidFill>
                          <a:effectLst/>
                          <a:latin typeface="SutonnyMJ" pitchFamily="2" charset="0"/>
                          <a:ea typeface="Calibri" panose="020F0502020204030204" pitchFamily="34" charset="0"/>
                          <a:cs typeface="Times New Roman" panose="02020603050405020304" pitchFamily="18" charset="0"/>
                        </a:rPr>
                        <a:t>  </a:t>
                      </a:r>
                      <a:endParaRPr lang="en-US" sz="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849" marR="35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760348"/>
                  </a:ext>
                </a:extLst>
              </a:tr>
              <a:tr h="215964">
                <a:tc gridSpan="2">
                  <a:txBody>
                    <a:bodyPr/>
                    <a:lstStyle/>
                    <a:p>
                      <a:pPr algn="ctr" fontAlgn="b"/>
                      <a:r>
                        <a:rPr lang="en-US" sz="700" b="0" i="0" u="none" strike="noStrike" dirty="0" err="1">
                          <a:solidFill>
                            <a:srgbClr val="7030A0"/>
                          </a:solidFill>
                          <a:effectLst/>
                          <a:latin typeface="SutonnyMJ" pitchFamily="2" charset="0"/>
                        </a:rPr>
                        <a:t>cÖ‡dmi</a:t>
                      </a:r>
                      <a:r>
                        <a:rPr lang="en-US" sz="700" b="0" i="0" u="none" strike="noStrike" dirty="0">
                          <a:solidFill>
                            <a:srgbClr val="7030A0"/>
                          </a:solidFill>
                          <a:effectLst/>
                          <a:latin typeface="SutonnyMJ" pitchFamily="2" charset="0"/>
                        </a:rPr>
                        <a:t> </a:t>
                      </a:r>
                      <a:r>
                        <a:rPr lang="en-US" sz="700" b="0" i="0" u="none" strike="noStrike" dirty="0" err="1">
                          <a:solidFill>
                            <a:srgbClr val="7030A0"/>
                          </a:solidFill>
                          <a:effectLst/>
                          <a:latin typeface="SutonnyMJ" pitchFamily="2" charset="0"/>
                        </a:rPr>
                        <a:t>G‡RWGg</a:t>
                      </a:r>
                      <a:r>
                        <a:rPr lang="en-US" sz="700" b="0" i="0" u="none" strike="noStrike" dirty="0">
                          <a:solidFill>
                            <a:srgbClr val="7030A0"/>
                          </a:solidFill>
                          <a:effectLst/>
                          <a:latin typeface="SutonnyMJ" pitchFamily="2" charset="0"/>
                        </a:rPr>
                        <a:t> </a:t>
                      </a:r>
                      <a:r>
                        <a:rPr lang="en-US" sz="700" b="0" i="0" u="none" strike="noStrike" dirty="0" err="1">
                          <a:solidFill>
                            <a:srgbClr val="7030A0"/>
                          </a:solidFill>
                          <a:effectLst/>
                          <a:latin typeface="SutonnyMJ" pitchFamily="2" charset="0"/>
                        </a:rPr>
                        <a:t>gvB`yj</a:t>
                      </a:r>
                      <a:r>
                        <a:rPr lang="en-US" sz="700" b="0" i="0" u="none" strike="noStrike" dirty="0">
                          <a:solidFill>
                            <a:srgbClr val="7030A0"/>
                          </a:solidFill>
                          <a:effectLst/>
                          <a:latin typeface="SutonnyMJ" pitchFamily="2" charset="0"/>
                        </a:rPr>
                        <a:t> </a:t>
                      </a:r>
                      <a:r>
                        <a:rPr lang="en-US" sz="700" b="0" i="0" u="none" strike="noStrike" dirty="0" err="1">
                          <a:solidFill>
                            <a:srgbClr val="7030A0"/>
                          </a:solidFill>
                          <a:effectLst/>
                          <a:latin typeface="SutonnyMJ" pitchFamily="2" charset="0"/>
                        </a:rPr>
                        <a:t>Bmjvg</a:t>
                      </a:r>
                      <a:endParaRPr lang="en-US" sz="7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0" i="0" u="none" strike="noStrike">
                          <a:solidFill>
                            <a:srgbClr val="7030A0"/>
                          </a:solidFill>
                          <a:effectLst/>
                          <a:latin typeface="SutonnyMJ" pitchFamily="2" charset="0"/>
                        </a:rPr>
                        <a:t>‡gv: nv‡kgy¾vgvb</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700" b="0" i="0" u="none" strike="noStrike">
                          <a:solidFill>
                            <a:srgbClr val="7030A0"/>
                          </a:solidFill>
                          <a:effectLst/>
                          <a:latin typeface="SutonnyMJ" pitchFamily="2" charset="0"/>
                        </a:rPr>
                        <a:t>‡gv: Gbvgyj nK Kv›`y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178851"/>
                  </a:ext>
                </a:extLst>
              </a:tr>
              <a:tr h="215964">
                <a:tc gridSpan="2">
                  <a:txBody>
                    <a:bodyPr/>
                    <a:lstStyle/>
                    <a:p>
                      <a:pPr algn="ctr" fontAlgn="b"/>
                      <a:r>
                        <a:rPr lang="en-US" sz="700" b="0" i="0" u="none" strike="noStrike" dirty="0" err="1">
                          <a:solidFill>
                            <a:srgbClr val="7030A0"/>
                          </a:solidFill>
                          <a:effectLst/>
                          <a:latin typeface="SutonnyMJ" pitchFamily="2" charset="0"/>
                        </a:rPr>
                        <a:t>mfvcwZ</a:t>
                      </a:r>
                      <a:endParaRPr lang="en-US" sz="7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dirty="0">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7030A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700" b="0" i="0" u="none" strike="noStrike" dirty="0" err="1">
                          <a:solidFill>
                            <a:srgbClr val="7030A0"/>
                          </a:solidFill>
                          <a:effectLst/>
                          <a:latin typeface="SutonnyMJ" pitchFamily="2" charset="0"/>
                        </a:rPr>
                        <a:t>mvaviY</a:t>
                      </a:r>
                      <a:r>
                        <a:rPr lang="en-US" sz="700" b="0" i="0" u="none" strike="noStrike" dirty="0">
                          <a:solidFill>
                            <a:srgbClr val="7030A0"/>
                          </a:solidFill>
                          <a:effectLst/>
                          <a:latin typeface="SutonnyMJ" pitchFamily="2" charset="0"/>
                        </a:rPr>
                        <a:t> </a:t>
                      </a:r>
                      <a:r>
                        <a:rPr lang="en-US" sz="700" b="0" i="0" u="none" strike="noStrike" dirty="0" err="1">
                          <a:solidFill>
                            <a:srgbClr val="7030A0"/>
                          </a:solidFill>
                          <a:effectLst/>
                          <a:latin typeface="SutonnyMJ" pitchFamily="2" charset="0"/>
                        </a:rPr>
                        <a:t>m¤úv`K</a:t>
                      </a:r>
                      <a:endParaRPr lang="en-US" sz="7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700" b="0" i="0" u="none" strike="noStrike" dirty="0">
                          <a:solidFill>
                            <a:srgbClr val="7030A0"/>
                          </a:solidFill>
                          <a:effectLst/>
                          <a:latin typeface="SutonnyMJ" pitchFamily="2" charset="0"/>
                        </a:rPr>
                        <a:t>‡</a:t>
                      </a:r>
                      <a:r>
                        <a:rPr lang="en-US" sz="700" b="0" i="0" u="none" strike="noStrike" dirty="0" err="1">
                          <a:solidFill>
                            <a:srgbClr val="7030A0"/>
                          </a:solidFill>
                          <a:effectLst/>
                          <a:latin typeface="SutonnyMJ" pitchFamily="2" charset="0"/>
                        </a:rPr>
                        <a:t>Kvlva¨ÿ</a:t>
                      </a:r>
                      <a:endParaRPr lang="en-US" sz="7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548377"/>
                  </a:ext>
                </a:extLst>
              </a:tr>
              <a:tr h="215964">
                <a:tc gridSpan="2">
                  <a:txBody>
                    <a:bodyPr/>
                    <a:lstStyle/>
                    <a:p>
                      <a:pPr algn="ctr" fontAlgn="b"/>
                      <a:r>
                        <a:rPr lang="en-US" sz="600" b="0" i="0" u="none" strike="noStrike" dirty="0" err="1">
                          <a:solidFill>
                            <a:srgbClr val="7030A0"/>
                          </a:solidFill>
                          <a:effectLst/>
                          <a:latin typeface="SutonnyMJ" pitchFamily="2" charset="0"/>
                        </a:rPr>
                        <a:t>wkeMÄ</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Dc‡Rjv</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e¸ov</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Kj¨vY</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mwgwZ</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XvKv</a:t>
                      </a:r>
                      <a:endParaRPr lang="en-US" sz="6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600" b="0" i="0" u="none" strike="noStrike" dirty="0" err="1">
                          <a:solidFill>
                            <a:srgbClr val="7030A0"/>
                          </a:solidFill>
                          <a:effectLst/>
                          <a:latin typeface="SutonnyMJ" pitchFamily="2" charset="0"/>
                        </a:rPr>
                        <a:t>wkeMÄ</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Dc‡Rjv</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e¸ov</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Kj¨vY</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mwgwZ</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XvKv</a:t>
                      </a:r>
                      <a:endParaRPr lang="en-US" sz="6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600" b="0" i="0" u="none" strike="noStrike" dirty="0" err="1">
                          <a:solidFill>
                            <a:srgbClr val="7030A0"/>
                          </a:solidFill>
                          <a:effectLst/>
                          <a:latin typeface="SutonnyMJ" pitchFamily="2" charset="0"/>
                        </a:rPr>
                        <a:t>wkeMÄ</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Dc‡Rjv</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e¸ov</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Kj¨vY</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mwgwZ</a:t>
                      </a:r>
                      <a:r>
                        <a:rPr lang="en-US" sz="600" b="0" i="0" u="none" strike="noStrike" dirty="0">
                          <a:solidFill>
                            <a:srgbClr val="7030A0"/>
                          </a:solidFill>
                          <a:effectLst/>
                          <a:latin typeface="SutonnyMJ" pitchFamily="2" charset="0"/>
                        </a:rPr>
                        <a:t>, </a:t>
                      </a:r>
                      <a:r>
                        <a:rPr lang="en-US" sz="600" b="0" i="0" u="none" strike="noStrike" dirty="0" err="1">
                          <a:solidFill>
                            <a:srgbClr val="7030A0"/>
                          </a:solidFill>
                          <a:effectLst/>
                          <a:latin typeface="SutonnyMJ" pitchFamily="2" charset="0"/>
                        </a:rPr>
                        <a:t>XvKv</a:t>
                      </a:r>
                      <a:endParaRPr lang="en-US" sz="600" b="0" i="0" u="none" strike="noStrike" dirty="0">
                        <a:solidFill>
                          <a:srgbClr val="7030A0"/>
                        </a:solidFill>
                        <a:effectLst/>
                        <a:latin typeface="SutonnyMJ"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665623"/>
                  </a:ext>
                </a:extLst>
              </a:tr>
            </a:tbl>
          </a:graphicData>
        </a:graphic>
      </p:graphicFrame>
      <p:sp>
        <p:nvSpPr>
          <p:cNvPr id="4" name="Slide Number Placeholder 3"/>
          <p:cNvSpPr>
            <a:spLocks noGrp="1"/>
          </p:cNvSpPr>
          <p:nvPr>
            <p:ph type="sldNum" sz="quarter" idx="12"/>
          </p:nvPr>
        </p:nvSpPr>
        <p:spPr>
          <a:xfrm>
            <a:off x="511228" y="783840"/>
            <a:ext cx="584978" cy="365125"/>
          </a:xfrm>
        </p:spPr>
        <p:txBody>
          <a:bodyPr/>
          <a:lstStyle/>
          <a:p>
            <a:fld id="{7894B7F4-6FB9-4C1D-B373-788FE6AC6087}" type="slidenum">
              <a:rPr lang="en-US" smtClean="0"/>
              <a:pPr/>
              <a:t>8</a:t>
            </a:fld>
            <a:endParaRPr lang="en-US"/>
          </a:p>
        </p:txBody>
      </p:sp>
      <p:sp>
        <p:nvSpPr>
          <p:cNvPr id="6" name="Rectangle 1"/>
          <p:cNvSpPr>
            <a:spLocks noChangeArrowheads="1"/>
          </p:cNvSpPr>
          <p:nvPr/>
        </p:nvSpPr>
        <p:spPr bwMode="auto">
          <a:xfrm>
            <a:off x="76200" y="-39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3943879"/>
      </p:ext>
    </p:extLst>
  </p:cSld>
  <p:clrMapOvr>
    <a:masterClrMapping/>
  </p:clrMapOvr>
  <p:transition spd="slow" advClick="0" advTm="30000">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799" y="990600"/>
            <a:ext cx="6705600" cy="4876800"/>
          </a:xfrm>
        </p:spPr>
        <p:txBody>
          <a:bodyPr>
            <a:normAutofit/>
          </a:bodyPr>
          <a:lstStyle/>
          <a:p>
            <a:pPr algn="ctr"/>
            <a:r>
              <a:rPr lang="en-US" sz="3600" dirty="0">
                <a:solidFill>
                  <a:srgbClr val="00B050"/>
                </a:solidFill>
              </a:rPr>
              <a:t/>
            </a:r>
            <a:br>
              <a:rPr lang="en-US" sz="3600" dirty="0">
                <a:solidFill>
                  <a:srgbClr val="00B050"/>
                </a:solidFill>
              </a:rPr>
            </a:br>
            <a:r>
              <a:rPr lang="en-US" sz="3600" dirty="0">
                <a:solidFill>
                  <a:srgbClr val="00B050"/>
                </a:solidFill>
              </a:rPr>
              <a:t/>
            </a:r>
            <a:br>
              <a:rPr lang="en-US" sz="3600" dirty="0">
                <a:solidFill>
                  <a:srgbClr val="00B050"/>
                </a:solidFill>
              </a:rPr>
            </a:br>
            <a:r>
              <a:rPr lang="en-US" sz="3600" dirty="0" err="1">
                <a:solidFill>
                  <a:srgbClr val="00B050"/>
                </a:solidFill>
              </a:rPr>
              <a:t>আজকের</a:t>
            </a:r>
            <a:r>
              <a:rPr lang="en-US" sz="3600" dirty="0">
                <a:solidFill>
                  <a:srgbClr val="00B050"/>
                </a:solidFill>
              </a:rPr>
              <a:t> </a:t>
            </a:r>
            <a:r>
              <a:rPr lang="en-US" sz="3600" dirty="0" err="1">
                <a:solidFill>
                  <a:srgbClr val="00B050"/>
                </a:solidFill>
              </a:rPr>
              <a:t>এজিএম</a:t>
            </a:r>
            <a:r>
              <a:rPr lang="en-US" sz="3600" dirty="0">
                <a:solidFill>
                  <a:srgbClr val="00B050"/>
                </a:solidFill>
              </a:rPr>
              <a:t> ও </a:t>
            </a:r>
            <a:r>
              <a:rPr lang="en-US" sz="3600" dirty="0" err="1">
                <a:solidFill>
                  <a:srgbClr val="00B050"/>
                </a:solidFill>
              </a:rPr>
              <a:t>মিলনমেলায়</a:t>
            </a:r>
            <a:r>
              <a:rPr lang="en-US" sz="3600" dirty="0">
                <a:solidFill>
                  <a:srgbClr val="00B050"/>
                </a:solidFill>
              </a:rPr>
              <a:t>  </a:t>
            </a:r>
            <a:r>
              <a:rPr lang="en-US" sz="3600" dirty="0" err="1">
                <a:solidFill>
                  <a:srgbClr val="00B050"/>
                </a:solidFill>
              </a:rPr>
              <a:t>অংশগ্রহণকারী</a:t>
            </a:r>
            <a:r>
              <a:rPr lang="en-US" sz="3600" dirty="0">
                <a:solidFill>
                  <a:srgbClr val="00B050"/>
                </a:solidFill>
              </a:rPr>
              <a:t> </a:t>
            </a:r>
            <a:r>
              <a:rPr lang="en-US" sz="3600" dirty="0" err="1">
                <a:solidFill>
                  <a:srgbClr val="00B050"/>
                </a:solidFill>
              </a:rPr>
              <a:t>সকলকে</a:t>
            </a:r>
            <a:r>
              <a:rPr lang="en-US" sz="3600" dirty="0">
                <a:solidFill>
                  <a:srgbClr val="00B050"/>
                </a:solidFill>
              </a:rPr>
              <a:t> </a:t>
            </a:r>
            <a:br>
              <a:rPr lang="en-US" sz="3600" dirty="0">
                <a:solidFill>
                  <a:srgbClr val="00B050"/>
                </a:solidFill>
              </a:rPr>
            </a:br>
            <a:r>
              <a:rPr lang="en-US" dirty="0">
                <a:solidFill>
                  <a:srgbClr val="00B050"/>
                </a:solidFill>
              </a:rPr>
              <a:t/>
            </a:r>
            <a:br>
              <a:rPr lang="en-US" dirty="0">
                <a:solidFill>
                  <a:srgbClr val="00B050"/>
                </a:solidFill>
              </a:rPr>
            </a:br>
            <a:r>
              <a:rPr lang="en-US" dirty="0">
                <a:solidFill>
                  <a:srgbClr val="00B050"/>
                </a:solidFill>
              </a:rPr>
              <a:t/>
            </a:r>
            <a:br>
              <a:rPr lang="en-US" dirty="0">
                <a:solidFill>
                  <a:srgbClr val="00B050"/>
                </a:solidFill>
              </a:rPr>
            </a:br>
            <a:r>
              <a:rPr lang="en-US" dirty="0" err="1">
                <a:solidFill>
                  <a:srgbClr val="00B050"/>
                </a:solidFill>
              </a:rPr>
              <a:t>ধন্যবাদ</a:t>
            </a:r>
            <a:r>
              <a:rPr lang="en-US" dirty="0">
                <a:solidFill>
                  <a:srgbClr val="00B050"/>
                </a:solidFill>
              </a:rPr>
              <a:t> </a:t>
            </a:r>
          </a:p>
        </p:txBody>
      </p:sp>
      <p:sp>
        <p:nvSpPr>
          <p:cNvPr id="4" name="Slide Number Placeholder 3"/>
          <p:cNvSpPr>
            <a:spLocks noGrp="1"/>
          </p:cNvSpPr>
          <p:nvPr>
            <p:ph type="sldNum" sz="quarter" idx="12"/>
          </p:nvPr>
        </p:nvSpPr>
        <p:spPr/>
        <p:txBody>
          <a:bodyPr/>
          <a:lstStyle/>
          <a:p>
            <a:fld id="{7894B7F4-6FB9-4C1D-B373-788FE6AC6087}" type="slidenum">
              <a:rPr lang="en-US" smtClean="0"/>
              <a:pPr/>
              <a:t>9</a:t>
            </a:fld>
            <a:endParaRPr lang="en-US"/>
          </a:p>
        </p:txBody>
      </p:sp>
    </p:spTree>
  </p:cSld>
  <p:clrMapOvr>
    <a:masterClrMapping/>
  </p:clrMapOvr>
  <p:transition spd="slow" advClick="0" advTm="30000">
    <p:wip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1966</TotalTime>
  <Words>2365</Words>
  <Application>Microsoft Office PowerPoint</Application>
  <PresentationFormat>On-screen Show (4:3)</PresentationFormat>
  <Paragraphs>759</Paragraphs>
  <Slides>9</Slides>
  <Notes>1</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Arial</vt:lpstr>
      <vt:lpstr>Calibri</vt:lpstr>
      <vt:lpstr>Century Gothic</vt:lpstr>
      <vt:lpstr>Nikosh</vt:lpstr>
      <vt:lpstr>NikoshBAN</vt:lpstr>
      <vt:lpstr>Poppins</vt:lpstr>
      <vt:lpstr>Roboto</vt:lpstr>
      <vt:lpstr>SutonnyMJ</vt:lpstr>
      <vt:lpstr>Times New Roman</vt:lpstr>
      <vt:lpstr>var( --e-global-typography-primary-font-family )</vt:lpstr>
      <vt:lpstr>Vrinda</vt:lpstr>
      <vt:lpstr>Wingdings</vt:lpstr>
      <vt:lpstr>Wingdings 3</vt:lpstr>
      <vt:lpstr>Wisp</vt:lpstr>
      <vt:lpstr>শিবগঞ্জ উপজেলা (বগুড়া) কল্যাণ সমিতি, ঢাকা।</vt:lpstr>
      <vt:lpstr>প্রেক্ষাপট</vt:lpstr>
      <vt:lpstr>ভুমিকাঃ</vt:lpstr>
      <vt:lpstr>শিবগঞ্জ উপজেলা (বগুড়া) কল্যাণ সমিতি মূল উদ্দেশ্য</vt:lpstr>
      <vt:lpstr>শিবগঞ্জ উপজেলা (বগুড়া) কল্যাণ সমিতির অর্জন</vt:lpstr>
      <vt:lpstr>আয়-ব্যয়ের হিসেব ২০২২</vt:lpstr>
      <vt:lpstr>আয়-ব্যয়ের হিসেব ২০২৩</vt:lpstr>
      <vt:lpstr>সম্ভাব্য বাজেট-২০২৪</vt:lpstr>
      <vt:lpstr>  আজকের এজিএম ও মিলনমেলায়  অংশগ্রহণকারী সকলকে    ধন্যবাদ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cÖv_wgK wkÿvi Rb¨ Dce„wË cÖ`vb cÖK‡íi mvgwMÖK avibv (jÿ¨ I D‡Ïk¨, Kvh©µg, mdjZv/AR©b, mgm¨v, mycvwik) Dc¯’vcbv t ZvwiL t ¯’vb t</dc:title>
  <dc:creator>EMDAD</dc:creator>
  <cp:lastModifiedBy>Windows User</cp:lastModifiedBy>
  <cp:revision>443</cp:revision>
  <cp:lastPrinted>2020-02-25T09:09:21Z</cp:lastPrinted>
  <dcterms:created xsi:type="dcterms:W3CDTF">2019-01-03T05:48:04Z</dcterms:created>
  <dcterms:modified xsi:type="dcterms:W3CDTF">2024-02-15T04:38:55Z</dcterms:modified>
</cp:coreProperties>
</file>